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2" r:id="rId2"/>
    <p:sldId id="283" r:id="rId3"/>
    <p:sldId id="281" r:id="rId4"/>
    <p:sldId id="285" r:id="rId5"/>
    <p:sldId id="298" r:id="rId6"/>
    <p:sldId id="284" r:id="rId7"/>
    <p:sldId id="257" r:id="rId8"/>
    <p:sldId id="271" r:id="rId9"/>
    <p:sldId id="262" r:id="rId10"/>
    <p:sldId id="276" r:id="rId11"/>
    <p:sldId id="263" r:id="rId12"/>
    <p:sldId id="277" r:id="rId13"/>
    <p:sldId id="278" r:id="rId14"/>
    <p:sldId id="299" r:id="rId15"/>
    <p:sldId id="259" r:id="rId16"/>
    <p:sldId id="266" r:id="rId17"/>
    <p:sldId id="279" r:id="rId18"/>
    <p:sldId id="280" r:id="rId19"/>
    <p:sldId id="260" r:id="rId20"/>
    <p:sldId id="287" r:id="rId21"/>
    <p:sldId id="273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301" r:id="rId32"/>
    <p:sldId id="300" r:id="rId33"/>
    <p:sldId id="297" r:id="rId34"/>
  </p:sldIdLst>
  <p:sldSz cx="9144000" cy="6858000" type="screen4x3"/>
  <p:notesSz cx="6858000" cy="91170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2" autoAdjust="0"/>
    <p:restoredTop sz="86190" autoAdjust="0"/>
  </p:normalViewPr>
  <p:slideViewPr>
    <p:cSldViewPr>
      <p:cViewPr varScale="1">
        <p:scale>
          <a:sx n="63" d="100"/>
          <a:sy n="63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6125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30700"/>
            <a:ext cx="548640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DA46D6-8B2D-445D-A0F1-2305D6F126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5639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DB954-B17C-4BCF-A336-FCD2804B7F28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2557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o-RO" altLang="en-US" dirty="0">
                <a:latin typeface="Cambria" pitchFamily="18" charset="0"/>
              </a:rPr>
              <a:t>Astăzi, Internetul este o rețea total diferită față de începuturile sale. Tot mai multă lume își bazează nevoile personale, financiare sau de afaceri pe această rețea</a:t>
            </a:r>
            <a:r>
              <a:rPr lang="en-US" altLang="en-US" dirty="0">
                <a:latin typeface="Cambria" pitchFamily="18" charset="0"/>
              </a:rPr>
              <a:t>.</a:t>
            </a:r>
            <a:r>
              <a:rPr lang="ro-RO" altLang="en-US" dirty="0">
                <a:latin typeface="Cambria" pitchFamily="18" charset="0"/>
              </a:rPr>
              <a:t> Informațiile personale trebuie protejate</a:t>
            </a:r>
            <a:r>
              <a:rPr lang="en-US" altLang="en-US" dirty="0">
                <a:latin typeface="Cambria" pitchFamily="18" charset="0"/>
              </a:rPr>
              <a:t>. </a:t>
            </a:r>
            <a:r>
              <a:rPr lang="ro-RO" altLang="en-US" dirty="0">
                <a:latin typeface="Cambria" pitchFamily="18" charset="0"/>
              </a:rPr>
              <a:t>Cu toate acestea, instrumentele de atac sunt din ce în ce mai sofisticate și puternic automatizate, necesitând din ce în ce mai puține cunoștințe tehnice (față de trecut) pentru a le utiliza.</a:t>
            </a:r>
            <a:endParaRPr lang="en-US" altLang="en-US" dirty="0">
              <a:latin typeface="Cambria" pitchFamily="18" charset="0"/>
            </a:endParaRP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DA46D6-8B2D-445D-A0F1-2305D6F126F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38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Cambria" pitchFamily="18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C0B35BC-B459-4167-A495-45B229EFD0C4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292B4-C9F9-4E2D-996F-C5BAA6C9DE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60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0C41D-CA4D-4167-B8FF-B07C76D63B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255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0D44B-86F5-442C-9F6B-BD19E3B3E3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663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C2801-31AD-4312-9C7B-93DFA6EE991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892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01F82-F820-4DE4-B9CF-015A3630F1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26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26DA9-31BC-4313-A8C7-B093F7C0F9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927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D0699-EF24-4311-9945-79B388D011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897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A92BD-1D28-4BB3-8950-DB45896AB4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035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E92C4-E17E-401E-A71F-E21BD0CB8C4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536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FAA10-1097-47BC-9769-D8BD431536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90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DDAEF-AC3D-4D8F-A4B2-7DBC4B14FE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282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B20134F-95A9-45F5-A34C-688C912342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itcoin" TargetMode="External"/><Relationship Id="rId3" Type="http://schemas.openxmlformats.org/officeDocument/2006/relationships/hyperlink" Target="https://en.wikipedia.org/wiki/WannaCry_ransomware_attack#cite_note-4" TargetMode="External"/><Relationship Id="rId7" Type="http://schemas.openxmlformats.org/officeDocument/2006/relationships/hyperlink" Target="https://en.wikipedia.org/wiki/Microsoft_Windows" TargetMode="External"/><Relationship Id="rId2" Type="http://schemas.openxmlformats.org/officeDocument/2006/relationships/hyperlink" Target="https://en.wikipedia.org/wiki/WannaCry_ransomware_attack#cite_note-microsoftreleases-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ansomware" TargetMode="External"/><Relationship Id="rId5" Type="http://schemas.openxmlformats.org/officeDocument/2006/relationships/hyperlink" Target="https://en.wikipedia.org/wiki/WannaCry_ransomware_attack#cite_note-auto-6" TargetMode="External"/><Relationship Id="rId4" Type="http://schemas.openxmlformats.org/officeDocument/2006/relationships/hyperlink" Target="https://en.wikipedia.org/wiki/WannaCry_ransomware_attack#cite_note-:0-5" TargetMode="External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ecurityboulevard.com/2024/04/vulnerabilities-for-ai-and-ml-applications-are-skyrocketin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D6E1D47-BD45-4DD3-AF0A-4B28FF829A50}" type="slidenum">
              <a:rPr lang="en-US" altLang="en-US">
                <a:solidFill>
                  <a:srgbClr val="000000"/>
                </a:solidFill>
                <a:latin typeface="Cambria" pitchFamily="18" charset="0"/>
              </a:rPr>
              <a:pPr/>
              <a:t>1</a:t>
            </a:fld>
            <a:endParaRPr lang="en-US" alt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4953000"/>
            <a:ext cx="8458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ro-RO" altLang="en-US" b="1" kern="0" dirty="0">
                <a:solidFill>
                  <a:srgbClr val="FF99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Răzvan Daniel ZOTA</a:t>
            </a:r>
          </a:p>
          <a:p>
            <a:pPr algn="ctr">
              <a:buFontTx/>
              <a:buNone/>
            </a:pPr>
            <a:r>
              <a:rPr lang="ro-RO" altLang="en-US" b="1" kern="0" dirty="0">
                <a:solidFill>
                  <a:srgbClr val="FF99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Facult</a:t>
            </a:r>
            <a:r>
              <a:rPr lang="en-US" altLang="en-US" b="1" kern="0" dirty="0">
                <a:solidFill>
                  <a:srgbClr val="FF99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atea</a:t>
            </a:r>
            <a:r>
              <a:rPr lang="ro-RO" altLang="en-US" b="1" kern="0" dirty="0">
                <a:solidFill>
                  <a:srgbClr val="FF99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kern="0" dirty="0">
                <a:solidFill>
                  <a:srgbClr val="FF99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de Cibernetic</a:t>
            </a:r>
            <a:r>
              <a:rPr lang="ro-RO" altLang="en-US" b="1" kern="0" dirty="0">
                <a:solidFill>
                  <a:srgbClr val="FF99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ă, Statistică și Informatică Economică</a:t>
            </a:r>
          </a:p>
          <a:p>
            <a:pPr algn="ctr">
              <a:buFontTx/>
              <a:buNone/>
            </a:pPr>
            <a:r>
              <a:rPr lang="ro-RO" altLang="en-US" sz="2300" b="1" kern="0" dirty="0">
                <a:solidFill>
                  <a:srgbClr val="FF99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zota@ase.ro</a:t>
            </a:r>
          </a:p>
          <a:p>
            <a:pPr algn="ctr">
              <a:buFontTx/>
              <a:buNone/>
            </a:pPr>
            <a:r>
              <a:rPr lang="ro-RO" altLang="en-US" sz="23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http</a:t>
            </a:r>
            <a:r>
              <a:rPr lang="en-US" altLang="en-US" sz="23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ro-RO" altLang="en-US" sz="23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://zota.ase.ro/so</a:t>
            </a:r>
            <a:endParaRPr lang="ro-RO" altLang="en-US" sz="2300" b="1" kern="0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647700" y="2304846"/>
            <a:ext cx="77724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1200"/>
              </a:spcAft>
            </a:pPr>
            <a:r>
              <a:rPr lang="ro-RO" altLang="en-U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Sisteme de operare</a:t>
            </a:r>
          </a:p>
          <a:p>
            <a:pPr algn="ctr" fontAlgn="auto">
              <a:spcBef>
                <a:spcPts val="0"/>
              </a:spcBef>
              <a:spcAft>
                <a:spcPts val="1200"/>
              </a:spcAft>
            </a:pPr>
            <a:r>
              <a:rPr lang="ro-RO" altLang="en-US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Cursul #</a:t>
            </a:r>
            <a:r>
              <a:rPr lang="en-US" altLang="en-US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</a:t>
            </a:r>
            <a:r>
              <a:rPr lang="ro-RO" altLang="en-US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0</a:t>
            </a:r>
            <a:br>
              <a:rPr lang="ro-RO" altLang="en-US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altLang="en-US" sz="3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Securitatea sistemelor de operare</a:t>
            </a:r>
            <a:endParaRPr lang="ro-RO" altLang="en-US" sz="3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80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386D127-AE65-469F-8228-DF4597AA1812}" type="slidenum">
              <a:rPr lang="en-US" altLang="en-US" sz="1400" smtClean="0">
                <a:latin typeface="Cambria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Cambria" pitchFamily="18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000" dirty="0" err="1">
                <a:solidFill>
                  <a:srgbClr val="CC3300"/>
                </a:solidFill>
                <a:latin typeface="Cambria" pitchFamily="18" charset="0"/>
                <a:cs typeface="Times New Roman" pitchFamily="18" charset="0"/>
              </a:rPr>
              <a:t>Evolu</a:t>
            </a:r>
            <a:r>
              <a:rPr lang="ro-RO" altLang="en-US" sz="3000" dirty="0" err="1">
                <a:solidFill>
                  <a:srgbClr val="CC3300"/>
                </a:solidFill>
                <a:latin typeface="Cambria" pitchFamily="18" charset="0"/>
                <a:cs typeface="Times New Roman" pitchFamily="18" charset="0"/>
              </a:rPr>
              <a:t>ția</a:t>
            </a:r>
            <a:r>
              <a:rPr lang="ro-RO" altLang="en-US" sz="3000" dirty="0">
                <a:solidFill>
                  <a:srgbClr val="CC3300"/>
                </a:solidFill>
                <a:latin typeface="Cambria" pitchFamily="18" charset="0"/>
                <a:cs typeface="Times New Roman" pitchFamily="18" charset="0"/>
              </a:rPr>
              <a:t> instrumentelor folosite de către atacatori în ultimii ani</a:t>
            </a:r>
            <a:endParaRPr lang="en-US" altLang="en-US" sz="3000" dirty="0">
              <a:solidFill>
                <a:srgbClr val="CC33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E3763-FF91-48B2-8279-6EFAF9064B65}"/>
              </a:ext>
            </a:extLst>
          </p:cNvPr>
          <p:cNvSpPr/>
          <p:nvPr/>
        </p:nvSpPr>
        <p:spPr>
          <a:xfrm>
            <a:off x="762000" y="1166842"/>
            <a:ext cx="79248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Dacă am extinde graficul până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ast</a:t>
            </a: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ă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zi</a:t>
            </a: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, am vedea că cele două linii se îndepărtează și mai mult:</a:t>
            </a:r>
          </a:p>
          <a:p>
            <a:pPr algn="just">
              <a:spcAft>
                <a:spcPts val="1200"/>
              </a:spcAft>
            </a:pPr>
            <a:endParaRPr lang="ro-RO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 Explozia </a:t>
            </a:r>
            <a:r>
              <a:rPr lang="ro-RO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ransomware</a:t>
            </a: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 (2010 - 2020): Atacurile au devenit un model de business ("</a:t>
            </a:r>
            <a:r>
              <a:rPr lang="ro-RO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Ransomware</a:t>
            </a:r>
            <a:r>
              <a:rPr lang="ro-RO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-as-a-Service</a:t>
            </a: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"). Atacatorii nu mai au nevoie să scrie cod; ei "închiriază" software-</a:t>
            </a:r>
            <a:r>
              <a:rPr lang="ro-RO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ul</a:t>
            </a: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 de la grupări de elită și primesc o parte din răscumpărarea plătită de victimă.</a:t>
            </a:r>
          </a:p>
          <a:p>
            <a:pPr marL="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 Era Inteligenței Artificiale (AI): AI-</a:t>
            </a:r>
            <a:r>
              <a:rPr lang="ro-RO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ul</a:t>
            </a: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 a dus sofisticarea la un alt nivel. Acum avem </a:t>
            </a:r>
            <a:r>
              <a:rPr lang="ro-RO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phishing</a:t>
            </a:r>
            <a:r>
              <a:rPr lang="ro-RO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automatizat</a:t>
            </a: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 (mesaje perfect scrise, fără greșeli gramaticale) și </a:t>
            </a:r>
            <a:r>
              <a:rPr lang="ro-RO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deepfakes</a:t>
            </a: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 (apeluri video/audio false care imită vocea unui director pentru a autoriza transferuri bancare).</a:t>
            </a:r>
          </a:p>
          <a:p>
            <a:pPr marL="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 Internet of </a:t>
            </a:r>
            <a:r>
              <a:rPr lang="ro-RO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Things</a:t>
            </a: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o-RO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IoT</a:t>
            </a: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): </a:t>
            </a:r>
            <a:r>
              <a:rPr lang="ro-RO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Sophisticarea</a:t>
            </a: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 se traduce acum prin atacarea obiectelor "inteligente" din casă (camere, frigidere), care au securitate slabă.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CE3F5AF-AF9B-4F02-8E50-5508E11EFFC0}" type="slidenum">
              <a:rPr lang="en-US" altLang="en-US" sz="1400" smtClean="0">
                <a:latin typeface="Cambria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latin typeface="Cambria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eaLnBrk="1" hangingPunct="1"/>
            <a:r>
              <a:rPr lang="ro-RO" altLang="en-US" sz="3000" dirty="0">
                <a:solidFill>
                  <a:srgbClr val="CC3300"/>
                </a:solidFill>
                <a:latin typeface="Cambria" pitchFamily="18" charset="0"/>
                <a:cs typeface="Times New Roman" pitchFamily="18" charset="0"/>
              </a:rPr>
              <a:t>Nume de utilizatori şi parole</a:t>
            </a:r>
            <a:endParaRPr lang="en-US" altLang="en-US" sz="3000" dirty="0">
              <a:solidFill>
                <a:srgbClr val="CC33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172" name="Text Box 49"/>
          <p:cNvSpPr txBox="1">
            <a:spLocks noChangeArrowheads="1"/>
          </p:cNvSpPr>
          <p:nvPr/>
        </p:nvSpPr>
        <p:spPr bwMode="auto">
          <a:xfrm>
            <a:off x="1128713" y="1408113"/>
            <a:ext cx="1809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mbria" pitchFamily="18" charset="0"/>
            </a:endParaRPr>
          </a:p>
        </p:txBody>
      </p:sp>
      <p:sp>
        <p:nvSpPr>
          <p:cNvPr id="7173" name="Text Box 50"/>
          <p:cNvSpPr txBox="1">
            <a:spLocks noChangeArrowheads="1"/>
          </p:cNvSpPr>
          <p:nvPr/>
        </p:nvSpPr>
        <p:spPr bwMode="auto">
          <a:xfrm>
            <a:off x="609600" y="1021627"/>
            <a:ext cx="8229599" cy="532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o-RO" altLang="en-US" sz="2000" dirty="0">
                <a:latin typeface="Cambria" pitchFamily="18" charset="0"/>
              </a:rPr>
              <a:t>În mod normal administratorul de sistem va defini o </a:t>
            </a:r>
            <a:r>
              <a:rPr lang="ro-RO" altLang="en-US" sz="2000" dirty="0" err="1">
                <a:latin typeface="Cambria" pitchFamily="18" charset="0"/>
              </a:rPr>
              <a:t>convenţie</a:t>
            </a:r>
            <a:r>
              <a:rPr lang="ro-RO" altLang="en-US" sz="2000" dirty="0">
                <a:latin typeface="Cambria" pitchFamily="18" charset="0"/>
              </a:rPr>
              <a:t> pentru stabilirea numelor de utilizatori din </a:t>
            </a:r>
            <a:r>
              <a:rPr lang="ro-RO" altLang="en-US" sz="2000" dirty="0" err="1">
                <a:latin typeface="Cambria" pitchFamily="18" charset="0"/>
              </a:rPr>
              <a:t>reţea</a:t>
            </a:r>
            <a:r>
              <a:rPr lang="ro-RO" altLang="en-US" sz="2000" dirty="0">
                <a:latin typeface="Cambria" pitchFamily="18" charset="0"/>
              </a:rPr>
              <a:t> (pentru accesul la SO de </a:t>
            </a:r>
            <a:r>
              <a:rPr lang="ro-RO" altLang="en-US" sz="2000" dirty="0" err="1">
                <a:latin typeface="Cambria" pitchFamily="18" charset="0"/>
              </a:rPr>
              <a:t>reţea</a:t>
            </a:r>
            <a:r>
              <a:rPr lang="ro-RO" altLang="en-US" sz="2000" dirty="0">
                <a:latin typeface="Cambria" pitchFamily="18" charset="0"/>
              </a:rPr>
              <a:t>)</a:t>
            </a:r>
            <a:r>
              <a:rPr lang="en-US" altLang="en-US" sz="2000" dirty="0">
                <a:latin typeface="Cambria" pitchFamily="18" charset="0"/>
              </a:rPr>
              <a:t>.</a:t>
            </a:r>
            <a:endParaRPr lang="ro-RO" altLang="en-US" sz="2000" dirty="0">
              <a:latin typeface="Cambria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o-RO" altLang="en-US" sz="2000" dirty="0">
              <a:latin typeface="Cambria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o-RO" altLang="en-US" sz="2000" dirty="0">
                <a:latin typeface="Cambria" pitchFamily="18" charset="0"/>
              </a:rPr>
              <a:t>Stabilirea parolelor este importantă, iar nivelul de control al parolelor va fi în </a:t>
            </a:r>
            <a:r>
              <a:rPr lang="ro-RO" altLang="en-US" sz="2000" dirty="0" err="1">
                <a:latin typeface="Cambria" pitchFamily="18" charset="0"/>
              </a:rPr>
              <a:t>concordanţă</a:t>
            </a:r>
            <a:r>
              <a:rPr lang="ro-RO" altLang="en-US" sz="2000" dirty="0">
                <a:latin typeface="Cambria" pitchFamily="18" charset="0"/>
              </a:rPr>
              <a:t> cu nivelul de </a:t>
            </a:r>
            <a:r>
              <a:rPr lang="ro-RO" altLang="en-US" sz="2000" dirty="0" err="1">
                <a:latin typeface="Cambria" pitchFamily="18" charset="0"/>
              </a:rPr>
              <a:t>protecţie</a:t>
            </a:r>
            <a:r>
              <a:rPr lang="ro-RO" altLang="en-US" sz="2000" dirty="0">
                <a:latin typeface="Cambria" pitchFamily="18" charset="0"/>
              </a:rPr>
              <a:t> necesar.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o-RO" altLang="en-US" sz="2000" dirty="0">
              <a:latin typeface="Cambria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o-RO" altLang="en-US" sz="2000" dirty="0">
                <a:latin typeface="Cambria" pitchFamily="18" charset="0"/>
              </a:rPr>
              <a:t>O bună politică de securitate va </a:t>
            </a:r>
            <a:r>
              <a:rPr lang="ro-RO" altLang="en-US" sz="2000" dirty="0" err="1">
                <a:latin typeface="Cambria" pitchFamily="18" charset="0"/>
              </a:rPr>
              <a:t>conţine</a:t>
            </a:r>
            <a:r>
              <a:rPr lang="ro-RO" altLang="en-US" sz="2000" dirty="0">
                <a:latin typeface="Cambria" pitchFamily="18" charset="0"/>
              </a:rPr>
              <a:t> următoarele:</a:t>
            </a:r>
            <a:r>
              <a:rPr lang="en-US" altLang="en-US" sz="2000" dirty="0">
                <a:latin typeface="Cambria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o-RO" altLang="en-US" sz="2000" dirty="0">
                <a:latin typeface="Cambria" pitchFamily="18" charset="0"/>
              </a:rPr>
              <a:t>- </a:t>
            </a:r>
            <a:r>
              <a:rPr lang="en-US" altLang="en-US" sz="2000" dirty="0">
                <a:latin typeface="Cambria" pitchFamily="18" charset="0"/>
              </a:rPr>
              <a:t>Pa</a:t>
            </a:r>
            <a:r>
              <a:rPr lang="ro-RO" altLang="en-US" sz="2000" dirty="0">
                <a:latin typeface="Cambria" pitchFamily="18" charset="0"/>
              </a:rPr>
              <a:t>rolele trebuie să expire după o perioadă specificată de timp</a:t>
            </a:r>
            <a:r>
              <a:rPr lang="en-US" altLang="en-US" sz="2000" dirty="0">
                <a:latin typeface="Cambria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o-RO" altLang="en-US" sz="2000" dirty="0">
                <a:latin typeface="Cambria" pitchFamily="18" charset="0"/>
              </a:rPr>
              <a:t>- </a:t>
            </a:r>
            <a:r>
              <a:rPr lang="en-US" altLang="en-US" sz="2000" dirty="0">
                <a:latin typeface="Cambria" pitchFamily="18" charset="0"/>
              </a:rPr>
              <a:t>Pa</a:t>
            </a:r>
            <a:r>
              <a:rPr lang="ro-RO" altLang="en-US" sz="2000" dirty="0">
                <a:latin typeface="Cambria" pitchFamily="18" charset="0"/>
              </a:rPr>
              <a:t>rolele trebuie să </a:t>
            </a:r>
            <a:r>
              <a:rPr lang="ro-RO" altLang="en-US" sz="2000" dirty="0" err="1">
                <a:latin typeface="Cambria" pitchFamily="18" charset="0"/>
              </a:rPr>
              <a:t>conţină</a:t>
            </a:r>
            <a:r>
              <a:rPr lang="ro-RO" altLang="en-US" sz="2000" dirty="0">
                <a:latin typeface="Cambria" pitchFamily="18" charset="0"/>
              </a:rPr>
              <a:t> litere, cifre şi alte caractere speciale pentru a nu fi </a:t>
            </a:r>
            <a:r>
              <a:rPr lang="ro-RO" altLang="en-US" sz="2000" dirty="0" err="1">
                <a:latin typeface="Cambria" pitchFamily="18" charset="0"/>
              </a:rPr>
              <a:t>uşor</a:t>
            </a:r>
            <a:r>
              <a:rPr lang="ro-RO" altLang="en-US" sz="2000" dirty="0">
                <a:latin typeface="Cambria" pitchFamily="18" charset="0"/>
              </a:rPr>
              <a:t> “spartă”</a:t>
            </a:r>
            <a:r>
              <a:rPr lang="en-US" altLang="en-US" sz="2000" dirty="0">
                <a:latin typeface="Cambria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o-RO" altLang="en-US" sz="2000" dirty="0">
                <a:latin typeface="Cambria" pitchFamily="18" charset="0"/>
              </a:rPr>
              <a:t>Regula standard a parolelor spune că utilizatorii nu trebuie să </a:t>
            </a:r>
            <a:r>
              <a:rPr lang="ro-RO" altLang="en-US" sz="2000" dirty="0" err="1">
                <a:latin typeface="Cambria" pitchFamily="18" charset="0"/>
              </a:rPr>
              <a:t>îşi</a:t>
            </a:r>
            <a:r>
              <a:rPr lang="ro-RO" altLang="en-US" sz="2000" dirty="0">
                <a:latin typeface="Cambria" pitchFamily="18" charset="0"/>
              </a:rPr>
              <a:t> noteze parolele pe hârtie (sau alt suport) şi să le lase nesupravegheate, sau le facă publice.</a:t>
            </a:r>
            <a:r>
              <a:rPr lang="en-US" altLang="en-US" sz="2000" dirty="0">
                <a:latin typeface="Cambria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o-RO" altLang="en-US" sz="2000" dirty="0">
                <a:latin typeface="Cambria" pitchFamily="18" charset="0"/>
              </a:rPr>
              <a:t>- Trebuie definite reguli în legătură cu expirarea parolelor şi blocarea conturilor (în momentul în care s-a înregistrat o încercare </a:t>
            </a:r>
            <a:r>
              <a:rPr lang="ro-RO" altLang="en-US" sz="2000" dirty="0" err="1">
                <a:latin typeface="Cambria" pitchFamily="18" charset="0"/>
              </a:rPr>
              <a:t>nereuşită</a:t>
            </a:r>
            <a:r>
              <a:rPr lang="ro-RO" altLang="en-US" sz="2000" dirty="0">
                <a:latin typeface="Cambria" pitchFamily="18" charset="0"/>
              </a:rPr>
              <a:t> de conectare sau când a fost depistată o modificare suspectă în </a:t>
            </a:r>
            <a:r>
              <a:rPr lang="ro-RO" altLang="en-US" sz="2000" dirty="0" err="1">
                <a:latin typeface="Cambria" pitchFamily="18" charset="0"/>
              </a:rPr>
              <a:t>configuraţia</a:t>
            </a:r>
            <a:r>
              <a:rPr lang="ro-RO" altLang="en-US" sz="2000" dirty="0">
                <a:latin typeface="Cambria" pitchFamily="18" charset="0"/>
              </a:rPr>
              <a:t> sistemului)</a:t>
            </a:r>
            <a:r>
              <a:rPr lang="en-US" altLang="en-US" sz="2000" dirty="0"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341210E-38A2-4DDB-84D0-859CD5BE9563}" type="slidenum">
              <a:rPr lang="en-US" altLang="en-US" sz="1400" smtClean="0">
                <a:latin typeface="Cambria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latin typeface="Cambria" pitchFamily="18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sz="3600">
                <a:latin typeface="Cambria" pitchFamily="18" charset="0"/>
              </a:rPr>
              <a:t>Evoluția amenințărilor de securitate</a:t>
            </a:r>
            <a:endParaRPr lang="en-US" altLang="en-US" sz="3600" b="1">
              <a:latin typeface="Cambria" pitchFamily="18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Cambria" pitchFamily="18" charset="0"/>
              </a:rPr>
              <a:t>“Necessity is the mother of invention.”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Cambria" pitchFamily="18" charset="0"/>
            </a:endParaRPr>
          </a:p>
          <a:p>
            <a:r>
              <a:rPr lang="ro-RO" altLang="en-US" sz="2000" dirty="0">
                <a:latin typeface="Cambria" pitchFamily="18" charset="0"/>
              </a:rPr>
              <a:t>Pe măsură ce securitatea rețelei a devenit o parte </a:t>
            </a:r>
            <a:r>
              <a:rPr lang="ro-RO" altLang="en-US" sz="2000" dirty="0" err="1">
                <a:latin typeface="Cambria" pitchFamily="18" charset="0"/>
              </a:rPr>
              <a:t>int</a:t>
            </a:r>
            <a:r>
              <a:rPr lang="en-US" altLang="en-US" sz="2000" dirty="0">
                <a:latin typeface="Cambria" pitchFamily="18" charset="0"/>
              </a:rPr>
              <a:t>e</a:t>
            </a:r>
            <a:r>
              <a:rPr lang="ro-RO" altLang="en-US" sz="2000" dirty="0" err="1">
                <a:latin typeface="Cambria" pitchFamily="18" charset="0"/>
              </a:rPr>
              <a:t>grantă</a:t>
            </a:r>
            <a:r>
              <a:rPr lang="ro-RO" altLang="en-US" sz="2000" dirty="0">
                <a:latin typeface="Cambria" pitchFamily="18" charset="0"/>
              </a:rPr>
              <a:t> a operațiilor zilnice, au început să apară echipamentele dedicate securității</a:t>
            </a:r>
            <a:r>
              <a:rPr lang="en-US" altLang="en-US" sz="2000" dirty="0">
                <a:latin typeface="Cambria" pitchFamily="18" charset="0"/>
              </a:rPr>
              <a:t>.</a:t>
            </a:r>
          </a:p>
          <a:p>
            <a:r>
              <a:rPr lang="ro-RO" altLang="en-US" sz="2000" dirty="0">
                <a:latin typeface="Cambria" pitchFamily="18" charset="0"/>
              </a:rPr>
              <a:t>Unul dintre primele instrumente de acest gen a fost sistemul </a:t>
            </a:r>
            <a:r>
              <a:rPr lang="en-US" altLang="en-US" sz="2000" dirty="0">
                <a:latin typeface="Cambria" pitchFamily="18" charset="0"/>
              </a:rPr>
              <a:t>de tip “intrusion detection system” (IDS), </a:t>
            </a:r>
            <a:r>
              <a:rPr lang="ro-RO" altLang="en-US" sz="2000" dirty="0">
                <a:latin typeface="Cambria" pitchFamily="18" charset="0"/>
              </a:rPr>
              <a:t>dezvoltat pentru prima dată de firma </a:t>
            </a:r>
            <a:r>
              <a:rPr lang="en-US" altLang="en-US" sz="2000" dirty="0">
                <a:latin typeface="Cambria" pitchFamily="18" charset="0"/>
              </a:rPr>
              <a:t>SRI International </a:t>
            </a:r>
            <a:r>
              <a:rPr lang="ro-RO" altLang="en-US" sz="2000" dirty="0">
                <a:latin typeface="Cambria" pitchFamily="18" charset="0"/>
              </a:rPr>
              <a:t>în</a:t>
            </a:r>
            <a:r>
              <a:rPr lang="en-US" altLang="en-US" sz="2000" dirty="0">
                <a:latin typeface="Cambria" pitchFamily="18" charset="0"/>
              </a:rPr>
              <a:t> 1984. </a:t>
            </a:r>
            <a:r>
              <a:rPr lang="ro-RO" altLang="en-US" sz="2000" dirty="0">
                <a:latin typeface="Cambria" pitchFamily="18" charset="0"/>
              </a:rPr>
              <a:t>Un sistem </a:t>
            </a:r>
            <a:r>
              <a:rPr lang="en-US" altLang="en-US" sz="2000" dirty="0">
                <a:latin typeface="Cambria" pitchFamily="18" charset="0"/>
              </a:rPr>
              <a:t>IDS </a:t>
            </a:r>
            <a:r>
              <a:rPr lang="ro-RO" altLang="en-US" sz="2000" dirty="0">
                <a:latin typeface="Cambria" pitchFamily="18" charset="0"/>
              </a:rPr>
              <a:t>oferă posibilitatea detecției în timp real a diverselor tipuri de atacuri</a:t>
            </a:r>
            <a:r>
              <a:rPr lang="en-US" altLang="en-US" sz="2000" dirty="0">
                <a:latin typeface="Cambria" pitchFamily="18" charset="0"/>
              </a:rPr>
              <a:t>.</a:t>
            </a:r>
            <a:r>
              <a:rPr lang="ro-RO" altLang="en-US" sz="2000" dirty="0">
                <a:latin typeface="Cambria" pitchFamily="18" charset="0"/>
              </a:rPr>
              <a:t> Această detecție permite administratorilor ce se ocupă cu securitatea rețelei să intervină mai rapid pentru a contracara impactul negativ al acestor atacuri asupra rețelei și utilizatorilor</a:t>
            </a:r>
            <a:r>
              <a:rPr lang="en-US" altLang="en-US" sz="2000" dirty="0">
                <a:latin typeface="Cambria" pitchFamily="18" charset="0"/>
              </a:rPr>
              <a:t>.</a:t>
            </a:r>
            <a:r>
              <a:rPr lang="ro-RO" altLang="en-US" sz="2000" dirty="0">
                <a:latin typeface="Cambria" pitchFamily="18" charset="0"/>
              </a:rPr>
              <a:t> </a:t>
            </a:r>
          </a:p>
          <a:p>
            <a:r>
              <a:rPr lang="ro-RO" altLang="en-US" sz="2000" dirty="0">
                <a:latin typeface="Cambria" pitchFamily="18" charset="0"/>
              </a:rPr>
              <a:t>La sfârșitul anilor </a:t>
            </a:r>
            <a:r>
              <a:rPr lang="en-US" altLang="en-US" sz="2000" dirty="0">
                <a:latin typeface="Cambria" pitchFamily="18" charset="0"/>
              </a:rPr>
              <a:t>1990,</a:t>
            </a:r>
            <a:r>
              <a:rPr lang="ro-RO" altLang="en-US" sz="2000" dirty="0">
                <a:latin typeface="Cambria" pitchFamily="18" charset="0"/>
              </a:rPr>
              <a:t> sistemele de tip </a:t>
            </a:r>
            <a:r>
              <a:rPr lang="en-US" altLang="en-US" sz="2000" dirty="0">
                <a:latin typeface="Cambria" pitchFamily="18" charset="0"/>
              </a:rPr>
              <a:t>“intrusion prevention system” (IPS) au </a:t>
            </a:r>
            <a:r>
              <a:rPr lang="ro-RO" altLang="en-US" sz="2000" dirty="0">
                <a:latin typeface="Cambria" pitchFamily="18" charset="0"/>
              </a:rPr>
              <a:t>început să înlocuiască soluțiile de tip </a:t>
            </a:r>
            <a:r>
              <a:rPr lang="en-US" altLang="en-US" sz="2000" dirty="0">
                <a:latin typeface="Cambria" pitchFamily="18" charset="0"/>
              </a:rPr>
              <a:t>IDS. </a:t>
            </a:r>
            <a:r>
              <a:rPr lang="ro-RO" altLang="en-US" sz="2000" dirty="0">
                <a:latin typeface="Cambria" pitchFamily="18" charset="0"/>
              </a:rPr>
              <a:t>Un sistem de tip </a:t>
            </a:r>
            <a:r>
              <a:rPr lang="en-US" altLang="en-US" sz="2000" dirty="0">
                <a:latin typeface="Cambria" pitchFamily="18" charset="0"/>
              </a:rPr>
              <a:t>IPS </a:t>
            </a:r>
            <a:r>
              <a:rPr lang="ro-RO" altLang="en-US" sz="2000" dirty="0">
                <a:latin typeface="Cambria" pitchFamily="18" charset="0"/>
              </a:rPr>
              <a:t>permite depistarea activităților rău intenționate și are abilitatea de a bloca (în timp real) automat atacurile.</a:t>
            </a:r>
            <a:endParaRPr lang="en-US" altLang="en-US" sz="2000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BB826B1-B3AF-4F8B-ACA6-48294D9082DD}" type="slidenum">
              <a:rPr lang="en-US" altLang="en-US" sz="1400" smtClean="0">
                <a:latin typeface="Cambria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Cambria" pitchFamily="18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sz="3600">
                <a:latin typeface="Cambria" pitchFamily="18" charset="0"/>
              </a:rPr>
              <a:t>Evoluția amenințărilor de securitate</a:t>
            </a:r>
            <a:endParaRPr lang="en-US" altLang="en-US" sz="3600" b="1">
              <a:latin typeface="Cambria" pitchFamily="18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o-RO" altLang="en-US" sz="2400" dirty="0">
                <a:latin typeface="Cambria" pitchFamily="18" charset="0"/>
              </a:rPr>
              <a:t>În plus față de soluțiile de tip </a:t>
            </a:r>
            <a:r>
              <a:rPr lang="en-US" altLang="en-US" sz="2400" dirty="0">
                <a:latin typeface="Cambria" pitchFamily="18" charset="0"/>
              </a:rPr>
              <a:t>IDS</a:t>
            </a:r>
            <a:r>
              <a:rPr lang="ro-RO" altLang="en-US" sz="2400" dirty="0">
                <a:latin typeface="Cambria" pitchFamily="18" charset="0"/>
              </a:rPr>
              <a:t> și </a:t>
            </a:r>
            <a:r>
              <a:rPr lang="en-US" altLang="en-US" sz="2400" dirty="0">
                <a:latin typeface="Cambria" pitchFamily="18" charset="0"/>
              </a:rPr>
              <a:t>IPS</a:t>
            </a:r>
            <a:r>
              <a:rPr lang="ro-RO" altLang="en-US" sz="2400" dirty="0">
                <a:latin typeface="Cambria" pitchFamily="18" charset="0"/>
              </a:rPr>
              <a:t>, au apărut soluțiile de tip</a:t>
            </a:r>
            <a:r>
              <a:rPr lang="en-US" altLang="en-US" sz="2400" dirty="0">
                <a:latin typeface="Cambria" pitchFamily="18" charset="0"/>
              </a:rPr>
              <a:t> firewall</a:t>
            </a:r>
            <a:r>
              <a:rPr lang="ro-RO" altLang="en-US" sz="2400" dirty="0">
                <a:latin typeface="Cambria" pitchFamily="18" charset="0"/>
              </a:rPr>
              <a:t> pentru a preveni ca traficul nedorit să pătrundă într-o rețea, oferindu-se astfel o securitate perimetrală a rețelei</a:t>
            </a:r>
            <a:r>
              <a:rPr lang="en-US" altLang="en-US" sz="2400" dirty="0">
                <a:latin typeface="Cambria" pitchFamily="18" charset="0"/>
              </a:rPr>
              <a:t>. </a:t>
            </a:r>
            <a:r>
              <a:rPr lang="ro-RO" altLang="en-US" sz="2400" dirty="0">
                <a:latin typeface="Cambria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ro-RO" altLang="en-US" sz="2400" dirty="0">
                <a:latin typeface="Cambria" pitchFamily="18" charset="0"/>
              </a:rPr>
              <a:t>În 1988 compania </a:t>
            </a:r>
            <a:r>
              <a:rPr lang="en-US" altLang="en-US" sz="2400" dirty="0">
                <a:latin typeface="Cambria" pitchFamily="18" charset="0"/>
              </a:rPr>
              <a:t>Digital Equipment Corporation (DEC) </a:t>
            </a:r>
            <a:r>
              <a:rPr lang="ro-RO" altLang="en-US" sz="2400" dirty="0">
                <a:latin typeface="Cambria" pitchFamily="18" charset="0"/>
              </a:rPr>
              <a:t>a creat primul </a:t>
            </a:r>
            <a:r>
              <a:rPr lang="en-US" altLang="en-US" sz="2400" dirty="0">
                <a:latin typeface="Cambria" pitchFamily="18" charset="0"/>
              </a:rPr>
              <a:t>firewall</a:t>
            </a:r>
            <a:r>
              <a:rPr lang="ro-RO" altLang="en-US" sz="2400" dirty="0">
                <a:latin typeface="Cambria" pitchFamily="18" charset="0"/>
              </a:rPr>
              <a:t> ce filtra </a:t>
            </a:r>
            <a:r>
              <a:rPr lang="ro-RO" altLang="en-US" sz="2400" dirty="0" err="1">
                <a:latin typeface="Cambria" pitchFamily="18" charset="0"/>
              </a:rPr>
              <a:t>pachetel</a:t>
            </a:r>
            <a:r>
              <a:rPr lang="en-US" altLang="en-US" sz="2400" dirty="0">
                <a:latin typeface="Cambria" pitchFamily="18" charset="0"/>
              </a:rPr>
              <a:t>e</a:t>
            </a:r>
            <a:r>
              <a:rPr lang="ro-RO" altLang="en-US" sz="2400" dirty="0">
                <a:latin typeface="Cambria" pitchFamily="18" charset="0"/>
              </a:rPr>
              <a:t> de date</a:t>
            </a:r>
            <a:r>
              <a:rPr lang="en-US" altLang="en-US" sz="2400" dirty="0">
                <a:latin typeface="Cambria" pitchFamily="18" charset="0"/>
              </a:rPr>
              <a:t>.</a:t>
            </a:r>
            <a:r>
              <a:rPr lang="ro-RO" altLang="en-US" sz="2400" dirty="0">
                <a:latin typeface="Cambria" pitchFamily="18" charset="0"/>
              </a:rPr>
              <a:t> Aceste prime firewall-uri inspectau pachetele pentru a vedea dacă ele corespund unor reguli predefinite</a:t>
            </a:r>
            <a:r>
              <a:rPr lang="en-US" altLang="en-US" sz="2400" dirty="0">
                <a:latin typeface="Cambria" pitchFamily="18" charset="0"/>
              </a:rPr>
              <a:t>,</a:t>
            </a:r>
            <a:r>
              <a:rPr lang="ro-RO" altLang="en-US" sz="2400" dirty="0">
                <a:latin typeface="Cambria" pitchFamily="18" charset="0"/>
              </a:rPr>
              <a:t> cu opțiunea de a le trimite mai departe sau de a le bloca</a:t>
            </a:r>
            <a:r>
              <a:rPr lang="en-US" altLang="en-US" sz="2400" dirty="0">
                <a:latin typeface="Cambria" pitchFamily="18" charset="0"/>
              </a:rPr>
              <a:t>. </a:t>
            </a:r>
            <a:endParaRPr lang="ro-RO" altLang="en-US" sz="2400" dirty="0">
              <a:latin typeface="Cambria" pitchFamily="18" charset="0"/>
            </a:endParaRPr>
          </a:p>
          <a:p>
            <a:pPr eaLnBrk="1" hangingPunct="1">
              <a:buFontTx/>
              <a:buNone/>
            </a:pPr>
            <a:r>
              <a:rPr lang="ro-RO" altLang="en-US" sz="2400" dirty="0">
                <a:latin typeface="Cambria" pitchFamily="18" charset="0"/>
              </a:rPr>
              <a:t>Firewall-urile de tip </a:t>
            </a:r>
            <a:r>
              <a:rPr lang="en-US" altLang="en-US" sz="2400" dirty="0">
                <a:latin typeface="Cambria" pitchFamily="18" charset="0"/>
              </a:rPr>
              <a:t>“</a:t>
            </a:r>
            <a:r>
              <a:rPr lang="ro-RO" altLang="en-US" sz="2400" dirty="0">
                <a:latin typeface="Cambria" pitchFamily="18" charset="0"/>
              </a:rPr>
              <a:t>p</a:t>
            </a:r>
            <a:r>
              <a:rPr lang="en-US" altLang="en-US" sz="2400" dirty="0" err="1">
                <a:latin typeface="Cambria" pitchFamily="18" charset="0"/>
              </a:rPr>
              <a:t>acket</a:t>
            </a:r>
            <a:r>
              <a:rPr lang="en-US" altLang="en-US" sz="2400" dirty="0">
                <a:latin typeface="Cambria" pitchFamily="18" charset="0"/>
              </a:rPr>
              <a:t> filtering” </a:t>
            </a:r>
            <a:r>
              <a:rPr lang="ro-RO" altLang="en-US" sz="2400" dirty="0">
                <a:latin typeface="Cambria" pitchFamily="18" charset="0"/>
              </a:rPr>
              <a:t>analizează fiecare pachet fără a inspecta dacă acesta face parte dintr-o conexiune existentă.</a:t>
            </a:r>
            <a:endParaRPr lang="en-US" altLang="en-US" sz="24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BB826B1-B3AF-4F8B-ACA6-48294D9082DD}" type="slidenum">
              <a:rPr lang="en-US" altLang="en-US" sz="1400" smtClean="0">
                <a:latin typeface="Cambria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latin typeface="Cambria" pitchFamily="18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o-RO" altLang="en-US" sz="3600" dirty="0">
                <a:latin typeface="Cambria" pitchFamily="18" charset="0"/>
              </a:rPr>
              <a:t>Evoluția amenințărilor de securitate</a:t>
            </a:r>
            <a:endParaRPr lang="en-US" altLang="en-US" sz="3600" b="1" dirty="0">
              <a:latin typeface="Cambria" pitchFamily="18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876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o-RO" altLang="en-US" sz="2400" dirty="0">
                <a:latin typeface="Cambria" pitchFamily="18" charset="0"/>
              </a:rPr>
              <a:t>În anul </a:t>
            </a:r>
            <a:r>
              <a:rPr lang="en-US" altLang="en-US" sz="2400" dirty="0">
                <a:latin typeface="Cambria" pitchFamily="18" charset="0"/>
              </a:rPr>
              <a:t>1989, AT&amp;T Bell Laboratories</a:t>
            </a:r>
            <a:r>
              <a:rPr lang="ro-RO" altLang="en-US" sz="2400" dirty="0">
                <a:latin typeface="Cambria" pitchFamily="18" charset="0"/>
              </a:rPr>
              <a:t> a dezvoltat primul firewall de tip </a:t>
            </a:r>
            <a:r>
              <a:rPr lang="en-US" altLang="en-US" sz="2400" dirty="0">
                <a:latin typeface="Cambria" pitchFamily="18" charset="0"/>
              </a:rPr>
              <a:t>“stateful”. </a:t>
            </a:r>
            <a:r>
              <a:rPr lang="ro-RO" altLang="en-US" sz="2400" dirty="0">
                <a:latin typeface="Cambria" pitchFamily="18" charset="0"/>
              </a:rPr>
              <a:t>Ca și firewall-urile de tip </a:t>
            </a:r>
            <a:r>
              <a:rPr lang="en-US" altLang="en-US" sz="2400" dirty="0">
                <a:latin typeface="Cambria" pitchFamily="18" charset="0"/>
              </a:rPr>
              <a:t>“packet filtering”, </a:t>
            </a:r>
            <a:r>
              <a:rPr lang="ro-RO" altLang="en-US" sz="2400" dirty="0">
                <a:latin typeface="Cambria" pitchFamily="18" charset="0"/>
              </a:rPr>
              <a:t>firewall-urile </a:t>
            </a:r>
            <a:r>
              <a:rPr lang="en-US" altLang="en-US" sz="2400" i="1" dirty="0">
                <a:latin typeface="Cambria" pitchFamily="18" charset="0"/>
              </a:rPr>
              <a:t>stateful</a:t>
            </a:r>
            <a:r>
              <a:rPr lang="en-US" altLang="en-US" sz="2400" dirty="0">
                <a:latin typeface="Cambria" pitchFamily="18" charset="0"/>
              </a:rPr>
              <a:t> </a:t>
            </a:r>
            <a:r>
              <a:rPr lang="ro-RO" altLang="en-US" sz="2400" dirty="0">
                <a:latin typeface="Cambria" pitchFamily="18" charset="0"/>
              </a:rPr>
              <a:t>folosesc reguli predefinite pentru a permite sau bloca traficul de pachete. </a:t>
            </a:r>
          </a:p>
          <a:p>
            <a:pPr algn="just" eaLnBrk="1" hangingPunct="1">
              <a:buFontTx/>
              <a:buNone/>
            </a:pPr>
            <a:r>
              <a:rPr lang="ro-RO" altLang="en-US" sz="2400" dirty="0">
                <a:latin typeface="Cambria" pitchFamily="18" charset="0"/>
              </a:rPr>
              <a:t>Spre deosebire însă față de acestea, </a:t>
            </a:r>
            <a:r>
              <a:rPr lang="en-US" altLang="en-US" sz="2400" dirty="0">
                <a:latin typeface="Cambria" pitchFamily="18" charset="0"/>
              </a:rPr>
              <a:t>firewall</a:t>
            </a:r>
            <a:r>
              <a:rPr lang="ro-RO" altLang="en-US" sz="2400" dirty="0">
                <a:latin typeface="Cambria" pitchFamily="18" charset="0"/>
              </a:rPr>
              <a:t>-urile</a:t>
            </a:r>
            <a:r>
              <a:rPr lang="en-US" altLang="en-US" sz="2400" dirty="0">
                <a:latin typeface="Cambria" pitchFamily="18" charset="0"/>
              </a:rPr>
              <a:t> de tip </a:t>
            </a:r>
            <a:r>
              <a:rPr lang="en-US" altLang="en-US" sz="2400" b="1" i="1" dirty="0">
                <a:latin typeface="Cambria" pitchFamily="18" charset="0"/>
              </a:rPr>
              <a:t>stateful</a:t>
            </a:r>
            <a:r>
              <a:rPr lang="en-US" altLang="en-US" sz="2400" dirty="0">
                <a:latin typeface="Cambria" pitchFamily="18" charset="0"/>
              </a:rPr>
              <a:t> </a:t>
            </a:r>
            <a:r>
              <a:rPr lang="ro-RO" altLang="en-US" sz="2400" dirty="0">
                <a:latin typeface="Cambria" pitchFamily="18" charset="0"/>
              </a:rPr>
              <a:t>țin cont de conexiunile stabilite și pot determina dacă un pachet aparține unui anumit flux de date, oferind o securitate mai bună și o procesare mai rapidă</a:t>
            </a:r>
            <a:r>
              <a:rPr lang="en-US" altLang="en-US" sz="2400" dirty="0">
                <a:latin typeface="Cambria" pitchFamily="18" charset="0"/>
              </a:rPr>
              <a:t>.</a:t>
            </a:r>
          </a:p>
          <a:p>
            <a:pPr algn="just" eaLnBrk="1" hangingPunct="1">
              <a:buFontTx/>
              <a:buNone/>
            </a:pPr>
            <a:endParaRPr lang="en-US" altLang="en-US" sz="2400" dirty="0"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87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E66E1D2-F242-4E21-9675-2E7F87D28A25}" type="slidenum">
              <a:rPr lang="en-US" altLang="en-US" sz="1400" smtClean="0">
                <a:latin typeface="Cambria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latin typeface="Cambria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300" dirty="0">
                <a:latin typeface="Cambria" pitchFamily="18" charset="0"/>
                <a:cs typeface="Times New Roman" pitchFamily="18" charset="0"/>
              </a:rPr>
              <a:t>Re</a:t>
            </a:r>
            <a:r>
              <a:rPr lang="ro-RO" altLang="en-US" sz="3300" dirty="0" err="1">
                <a:latin typeface="Cambria" pitchFamily="18" charset="0"/>
                <a:cs typeface="Times New Roman" pitchFamily="18" charset="0"/>
              </a:rPr>
              <a:t>ţea</a:t>
            </a:r>
            <a:r>
              <a:rPr lang="ro-RO" altLang="en-US" sz="3300" dirty="0">
                <a:latin typeface="Cambria" pitchFamily="18" charset="0"/>
                <a:cs typeface="Times New Roman" pitchFamily="18" charset="0"/>
              </a:rPr>
              <a:t> privată virtuală - </a:t>
            </a:r>
            <a:r>
              <a:rPr lang="en-US" altLang="en-US" sz="3300" dirty="0">
                <a:latin typeface="Cambria" pitchFamily="18" charset="0"/>
                <a:cs typeface="Times New Roman" pitchFamily="18" charset="0"/>
              </a:rPr>
              <a:t>VPN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120" y="1240155"/>
            <a:ext cx="8534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o-RO" altLang="en-US" sz="2400" dirty="0">
                <a:latin typeface="Cambria" pitchFamily="18" charset="0"/>
                <a:cs typeface="Times New Roman" pitchFamily="18" charset="0"/>
              </a:rPr>
              <a:t>Criptarea legăturii poate fi folosită în sensul în care utilizatorii au iluzia că se află într-o </a:t>
            </a:r>
            <a:r>
              <a:rPr lang="ro-RO" altLang="en-US" sz="2400" dirty="0" err="1">
                <a:latin typeface="Cambria" pitchFamily="18" charset="0"/>
                <a:cs typeface="Times New Roman" pitchFamily="18" charset="0"/>
              </a:rPr>
              <a:t>reţea</a:t>
            </a:r>
            <a:r>
              <a:rPr lang="ro-RO" altLang="en-US" sz="2400" dirty="0">
                <a:latin typeface="Cambria" pitchFamily="18" charset="0"/>
                <a:cs typeface="Times New Roman" pitchFamily="18" charset="0"/>
              </a:rPr>
              <a:t> privată chiar şi atunci când este vorba des</a:t>
            </a:r>
            <a:r>
              <a:rPr lang="en-US" altLang="en-US" sz="2400" dirty="0">
                <a:latin typeface="Cambria" pitchFamily="18" charset="0"/>
                <a:cs typeface="Times New Roman" pitchFamily="18" charset="0"/>
              </a:rPr>
              <a:t>p</a:t>
            </a:r>
            <a:r>
              <a:rPr lang="ro-RO" altLang="en-US" sz="2400" dirty="0">
                <a:latin typeface="Cambria" pitchFamily="18" charset="0"/>
                <a:cs typeface="Times New Roman" pitchFamily="18" charset="0"/>
              </a:rPr>
              <a:t>re o </a:t>
            </a:r>
            <a:r>
              <a:rPr lang="ro-RO" altLang="en-US" sz="2400" dirty="0" err="1">
                <a:latin typeface="Cambria" pitchFamily="18" charset="0"/>
                <a:cs typeface="Times New Roman" pitchFamily="18" charset="0"/>
              </a:rPr>
              <a:t>reţea</a:t>
            </a:r>
            <a:r>
              <a:rPr lang="ro-RO" altLang="en-US" sz="2400" dirty="0">
                <a:latin typeface="Cambria" pitchFamily="18" charset="0"/>
                <a:cs typeface="Times New Roman" pitchFamily="18" charset="0"/>
              </a:rPr>
              <a:t> publică. Această abordare poartă numele de </a:t>
            </a:r>
            <a:r>
              <a:rPr lang="ro-RO" altLang="en-US" sz="2400" b="1" i="1" dirty="0" err="1">
                <a:latin typeface="Cambria" pitchFamily="18" charset="0"/>
                <a:cs typeface="Times New Roman" pitchFamily="18" charset="0"/>
              </a:rPr>
              <a:t>reţea</a:t>
            </a:r>
            <a:r>
              <a:rPr lang="ro-RO" altLang="en-US" sz="2400" b="1" i="1" dirty="0">
                <a:latin typeface="Cambria" pitchFamily="18" charset="0"/>
                <a:cs typeface="Times New Roman" pitchFamily="18" charset="0"/>
              </a:rPr>
              <a:t> privată virtuală (v</a:t>
            </a:r>
            <a:r>
              <a:rPr lang="en-US" altLang="en-US" sz="2400" b="1" i="1" dirty="0" err="1">
                <a:latin typeface="Cambria" pitchFamily="18" charset="0"/>
                <a:cs typeface="Times New Roman" pitchFamily="18" charset="0"/>
              </a:rPr>
              <a:t>irtual</a:t>
            </a:r>
            <a:r>
              <a:rPr lang="en-US" altLang="en-US" sz="2400" b="1" i="1" dirty="0">
                <a:latin typeface="Cambria" pitchFamily="18" charset="0"/>
                <a:cs typeface="Times New Roman" pitchFamily="18" charset="0"/>
              </a:rPr>
              <a:t> private network </a:t>
            </a:r>
            <a:r>
              <a:rPr lang="ro-RO" altLang="en-US" sz="2400" b="1" i="1" dirty="0">
                <a:latin typeface="Cambria" pitchFamily="18" charset="0"/>
                <a:cs typeface="Times New Roman" pitchFamily="18" charset="0"/>
              </a:rPr>
              <a:t>- </a:t>
            </a:r>
            <a:r>
              <a:rPr lang="en-US" altLang="en-US" sz="2400" b="1" i="1" dirty="0">
                <a:latin typeface="Cambria" pitchFamily="18" charset="0"/>
                <a:cs typeface="Times New Roman" pitchFamily="18" charset="0"/>
              </a:rPr>
              <a:t>VPN)</a:t>
            </a:r>
            <a:r>
              <a:rPr lang="en-US" altLang="en-US" sz="2400" dirty="0">
                <a:latin typeface="Cambria" pitchFamily="18" charset="0"/>
                <a:cs typeface="Times New Roman" pitchFamily="18" charset="0"/>
              </a:rPr>
              <a:t>.</a:t>
            </a:r>
            <a:endParaRPr lang="ro-RO" altLang="en-US" sz="24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o-RO" altLang="en-US" sz="2400" dirty="0">
                <a:latin typeface="Cambria" pitchFamily="18" charset="0"/>
                <a:cs typeface="Times New Roman" pitchFamily="18" charset="0"/>
              </a:rPr>
              <a:t>Un</a:t>
            </a:r>
            <a:r>
              <a:rPr lang="en-US" altLang="en-US" sz="2400" dirty="0">
                <a:latin typeface="Cambria" pitchFamily="18" charset="0"/>
                <a:cs typeface="Times New Roman" pitchFamily="18" charset="0"/>
              </a:rPr>
              <a:t> firewall </a:t>
            </a:r>
            <a:r>
              <a:rPr lang="ro-RO" altLang="en-US" sz="2400" dirty="0">
                <a:latin typeface="Cambria" pitchFamily="18" charset="0"/>
                <a:cs typeface="Times New Roman" pitchFamily="18" charset="0"/>
              </a:rPr>
              <a:t>reprezintă un dispozitiv (hardware/software) de control al accesului situat între două </a:t>
            </a:r>
            <a:r>
              <a:rPr lang="ro-RO" altLang="en-US" sz="2400" dirty="0" err="1">
                <a:latin typeface="Cambria" pitchFamily="18" charset="0"/>
                <a:cs typeface="Times New Roman" pitchFamily="18" charset="0"/>
              </a:rPr>
              <a:t>reţele</a:t>
            </a:r>
            <a:r>
              <a:rPr lang="ro-RO" altLang="en-US" sz="2400" dirty="0">
                <a:latin typeface="Cambria" pitchFamily="18" charset="0"/>
                <a:cs typeface="Times New Roman" pitchFamily="18" charset="0"/>
              </a:rPr>
              <a:t> sau segmente de </a:t>
            </a:r>
            <a:r>
              <a:rPr lang="ro-RO" altLang="en-US" sz="2400" dirty="0" err="1">
                <a:latin typeface="Cambria" pitchFamily="18" charset="0"/>
                <a:cs typeface="Times New Roman" pitchFamily="18" charset="0"/>
              </a:rPr>
              <a:t>reţea</a:t>
            </a:r>
            <a:r>
              <a:rPr lang="ro-RO" altLang="en-US" sz="2400" dirty="0">
                <a:latin typeface="Cambria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ro-RO" altLang="en-US" sz="24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o-RO" altLang="en-US" sz="2400" dirty="0">
                <a:latin typeface="Cambria" pitchFamily="18" charset="0"/>
                <a:cs typeface="Times New Roman" pitchFamily="18" charset="0"/>
              </a:rPr>
              <a:t>Firewall-</a:t>
            </a:r>
            <a:r>
              <a:rPr lang="ro-RO" altLang="en-US" sz="2400" dirty="0" err="1">
                <a:latin typeface="Cambria" pitchFamily="18" charset="0"/>
                <a:cs typeface="Times New Roman" pitchFamily="18" charset="0"/>
              </a:rPr>
              <a:t>ul</a:t>
            </a:r>
            <a:r>
              <a:rPr lang="ro-RO" altLang="en-US" sz="2400" dirty="0">
                <a:latin typeface="Cambria" pitchFamily="18" charset="0"/>
                <a:cs typeface="Times New Roman" pitchFamily="18" charset="0"/>
              </a:rPr>
              <a:t> filtrează tot traficul între </a:t>
            </a:r>
            <a:r>
              <a:rPr lang="ro-RO" altLang="en-US" sz="2400" dirty="0" err="1">
                <a:latin typeface="Cambria" pitchFamily="18" charset="0"/>
                <a:cs typeface="Times New Roman" pitchFamily="18" charset="0"/>
              </a:rPr>
              <a:t>reţeaua</a:t>
            </a:r>
            <a:r>
              <a:rPr lang="ro-RO" altLang="en-US" sz="2400" dirty="0">
                <a:latin typeface="Cambria" pitchFamily="18" charset="0"/>
                <a:cs typeface="Times New Roman" pitchFamily="18" charset="0"/>
              </a:rPr>
              <a:t> “internă” protejată şi </a:t>
            </a:r>
            <a:r>
              <a:rPr lang="ro-RO" altLang="en-US" sz="2400" dirty="0" err="1">
                <a:latin typeface="Cambria" pitchFamily="18" charset="0"/>
                <a:cs typeface="Times New Roman" pitchFamily="18" charset="0"/>
              </a:rPr>
              <a:t>reţeaua</a:t>
            </a:r>
            <a:r>
              <a:rPr lang="ro-RO" altLang="en-US" sz="2400" dirty="0">
                <a:latin typeface="Cambria" pitchFamily="18" charset="0"/>
                <a:cs typeface="Times New Roman" pitchFamily="18" charset="0"/>
              </a:rPr>
              <a:t>/segmentul de </a:t>
            </a:r>
            <a:r>
              <a:rPr lang="ro-RO" altLang="en-US" sz="2400" dirty="0" err="1">
                <a:latin typeface="Cambria" pitchFamily="18" charset="0"/>
                <a:cs typeface="Times New Roman" pitchFamily="18" charset="0"/>
              </a:rPr>
              <a:t>reţea</a:t>
            </a:r>
            <a:r>
              <a:rPr lang="ro-RO" altLang="en-US" sz="2400" dirty="0">
                <a:latin typeface="Cambria" pitchFamily="18" charset="0"/>
                <a:cs typeface="Times New Roman" pitchFamily="18" charset="0"/>
              </a:rPr>
              <a:t> “externă” mai </a:t>
            </a:r>
            <a:r>
              <a:rPr lang="ro-RO" altLang="en-US" sz="2400" dirty="0" err="1">
                <a:latin typeface="Cambria" pitchFamily="18" charset="0"/>
                <a:cs typeface="Times New Roman" pitchFamily="18" charset="0"/>
              </a:rPr>
              <a:t>puţin</a:t>
            </a:r>
            <a:r>
              <a:rPr lang="ro-RO" altLang="en-US" sz="2400" dirty="0">
                <a:latin typeface="Cambria" pitchFamily="18" charset="0"/>
                <a:cs typeface="Times New Roman" pitchFamily="18" charset="0"/>
              </a:rPr>
              <a:t> protejată</a:t>
            </a:r>
            <a:r>
              <a:rPr lang="en-US" altLang="en-US" sz="2400" dirty="0">
                <a:latin typeface="Cambria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o-RO" altLang="en-US" sz="2400" dirty="0">
                <a:latin typeface="Cambria" pitchFamily="18" charset="0"/>
                <a:cs typeface="Times New Roman" pitchFamily="18" charset="0"/>
              </a:rPr>
              <a:t>Modul de transmisie a datelor în cadrul </a:t>
            </a:r>
            <a:r>
              <a:rPr lang="ro-RO" altLang="en-US" sz="2400" dirty="0" err="1">
                <a:latin typeface="Cambria" pitchFamily="18" charset="0"/>
                <a:cs typeface="Times New Roman" pitchFamily="18" charset="0"/>
              </a:rPr>
              <a:t>reţelei</a:t>
            </a:r>
            <a:r>
              <a:rPr lang="ro-RO" altLang="en-US" sz="2400" dirty="0">
                <a:latin typeface="Cambria" pitchFamily="18" charset="0"/>
                <a:cs typeface="Times New Roman" pitchFamily="18" charset="0"/>
              </a:rPr>
              <a:t> VPN se </a:t>
            </a:r>
            <a:r>
              <a:rPr lang="ro-RO" altLang="en-US" sz="2400" dirty="0" err="1">
                <a:latin typeface="Cambria" pitchFamily="18" charset="0"/>
                <a:cs typeface="Times New Roman" pitchFamily="18" charset="0"/>
              </a:rPr>
              <a:t>numeşte</a:t>
            </a:r>
            <a:r>
              <a:rPr lang="ro-RO" altLang="en-US" sz="24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ro-RO" altLang="en-US" sz="2400" b="1" i="1" dirty="0">
                <a:latin typeface="Cambria" pitchFamily="18" charset="0"/>
                <a:cs typeface="Times New Roman" pitchFamily="18" charset="0"/>
              </a:rPr>
              <a:t>tunel criptat de </a:t>
            </a:r>
            <a:r>
              <a:rPr lang="ro-RO" altLang="en-US" sz="2400" b="1" i="1" dirty="0" err="1">
                <a:latin typeface="Cambria" pitchFamily="18" charset="0"/>
                <a:cs typeface="Times New Roman" pitchFamily="18" charset="0"/>
              </a:rPr>
              <a:t>comunicaţie</a:t>
            </a:r>
            <a:r>
              <a:rPr lang="ro-RO" altLang="en-US" sz="2400" b="1" i="1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ro-RO" altLang="en-US" sz="2400" dirty="0">
                <a:latin typeface="Cambria" pitchFamily="18" charset="0"/>
                <a:cs typeface="Times New Roman" pitchFamily="18" charset="0"/>
              </a:rPr>
              <a:t>sau </a:t>
            </a:r>
            <a:r>
              <a:rPr lang="ro-RO" altLang="en-US" sz="2400" b="1" i="1" dirty="0">
                <a:latin typeface="Cambria" pitchFamily="18" charset="0"/>
                <a:cs typeface="Times New Roman" pitchFamily="18" charset="0"/>
              </a:rPr>
              <a:t>tunel</a:t>
            </a:r>
            <a:r>
              <a:rPr lang="en-US" altLang="en-US" sz="2400" dirty="0">
                <a:latin typeface="Cambria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ro-RO" altLang="en-US" sz="24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o-RO" altLang="en-US" sz="2400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04C158E-0157-437C-84D5-28170C98590E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altLang="en-US" sz="3300">
                <a:latin typeface="Times New Roman" pitchFamily="18" charset="0"/>
                <a:cs typeface="Times New Roman" pitchFamily="18" charset="0"/>
              </a:rPr>
              <a:t>Arhitectura clasică </a:t>
            </a:r>
            <a:r>
              <a:rPr lang="en-US" altLang="en-US" sz="3300">
                <a:latin typeface="Times New Roman" pitchFamily="18" charset="0"/>
                <a:cs typeface="Times New Roman" pitchFamily="18" charset="0"/>
              </a:rPr>
              <a:t>VPN</a:t>
            </a:r>
          </a:p>
        </p:txBody>
      </p:sp>
      <p:pic>
        <p:nvPicPr>
          <p:cNvPr id="12292" name="Picture 5" descr="07fig2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55750"/>
            <a:ext cx="8001000" cy="3930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BF942E4-E042-4EB1-A265-151149F7027E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300" dirty="0">
                <a:latin typeface="Times New Roman" pitchFamily="18" charset="0"/>
                <a:cs typeface="Times New Roman" pitchFamily="18" charset="0"/>
              </a:rPr>
              <a:t>Windows 1</a:t>
            </a:r>
            <a:r>
              <a:rPr lang="ro-RO" altLang="en-US" sz="33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3300" dirty="0">
                <a:latin typeface="Times New Roman" pitchFamily="18" charset="0"/>
                <a:cs typeface="Times New Roman" pitchFamily="18" charset="0"/>
              </a:rPr>
              <a:t> firewall</a:t>
            </a:r>
          </a:p>
        </p:txBody>
      </p:sp>
      <p:pic>
        <p:nvPicPr>
          <p:cNvPr id="13316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45795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CA3196-1A6E-4CC6-8424-853916DD2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168816"/>
            <a:ext cx="8001000" cy="527443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F12F075-9CA4-4742-9BC5-DCF694B19F8B}" type="slidenum">
              <a:rPr lang="en-US" altLang="en-US" sz="1400" smtClean="0">
                <a:latin typeface="Cambria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latin typeface="Cambria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altLang="en-US" sz="3300">
                <a:latin typeface="Cambria" pitchFamily="18" charset="0"/>
                <a:cs typeface="Times New Roman" pitchFamily="18" charset="0"/>
              </a:rPr>
              <a:t>Firewall-uri pentru </a:t>
            </a:r>
            <a:r>
              <a:rPr lang="en-US" altLang="en-US" sz="3300">
                <a:latin typeface="Cambria" pitchFamily="18" charset="0"/>
                <a:cs typeface="Times New Roman" pitchFamily="18" charset="0"/>
              </a:rPr>
              <a:t>Linux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3820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o-RO" sz="2200" dirty="0">
                <a:latin typeface="Cambria" panose="02040503050406030204" pitchFamily="18" charset="0"/>
              </a:rPr>
              <a:t>Pentru </a:t>
            </a:r>
            <a:r>
              <a:rPr lang="en-US" sz="2200" dirty="0">
                <a:latin typeface="Cambria" panose="02040503050406030204" pitchFamily="18" charset="0"/>
              </a:rPr>
              <a:t>Linux</a:t>
            </a:r>
            <a:r>
              <a:rPr lang="ro-RO" sz="2200" dirty="0">
                <a:latin typeface="Cambria" panose="02040503050406030204" pitchFamily="18" charset="0"/>
              </a:rPr>
              <a:t> există mai multe soluții de tip firewall. Astăzi, cele mai folosite sunt:</a:t>
            </a:r>
          </a:p>
          <a:p>
            <a:pPr algn="just">
              <a:defRPr/>
            </a:pPr>
            <a:endParaRPr lang="en-US" sz="2200" dirty="0">
              <a:latin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o-RO" sz="2200" b="1" i="1" dirty="0" err="1">
                <a:latin typeface="Cambria" panose="02040503050406030204" pitchFamily="18" charset="0"/>
              </a:rPr>
              <a:t>nftables</a:t>
            </a:r>
            <a:r>
              <a:rPr lang="en-US" sz="2200" dirty="0">
                <a:latin typeface="Cambria" panose="02040503050406030204" pitchFamily="18" charset="0"/>
              </a:rPr>
              <a:t>: Este </a:t>
            </a:r>
            <a:r>
              <a:rPr lang="en-US" sz="2200" dirty="0" err="1">
                <a:latin typeface="Cambria" panose="02040503050406030204" pitchFamily="18" charset="0"/>
              </a:rPr>
              <a:t>succesorul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oficial</a:t>
            </a:r>
            <a:r>
              <a:rPr lang="en-US" sz="2200" dirty="0">
                <a:latin typeface="Cambria" panose="02040503050406030204" pitchFamily="18" charset="0"/>
              </a:rPr>
              <a:t> al </a:t>
            </a:r>
            <a:r>
              <a:rPr lang="en-US" sz="2200" dirty="0" err="1">
                <a:latin typeface="Cambria" panose="02040503050406030204" pitchFamily="18" charset="0"/>
              </a:rPr>
              <a:t>vechiului</a:t>
            </a:r>
            <a:r>
              <a:rPr lang="en-US" sz="2200" dirty="0">
                <a:latin typeface="Cambria" panose="02040503050406030204" pitchFamily="18" charset="0"/>
              </a:rPr>
              <a:t> iptables. Este </a:t>
            </a:r>
            <a:r>
              <a:rPr lang="en-US" sz="2200" dirty="0" err="1">
                <a:latin typeface="Cambria" panose="02040503050406030204" pitchFamily="18" charset="0"/>
              </a:rPr>
              <a:t>mult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mai</a:t>
            </a:r>
            <a:r>
              <a:rPr lang="en-US" sz="2200" dirty="0">
                <a:latin typeface="Cambria" panose="02040503050406030204" pitchFamily="18" charset="0"/>
              </a:rPr>
              <a:t> rapid, </a:t>
            </a:r>
            <a:r>
              <a:rPr lang="en-US" sz="2200" dirty="0" err="1">
                <a:latin typeface="Cambria" panose="02040503050406030204" pitchFamily="18" charset="0"/>
              </a:rPr>
              <a:t>permite</a:t>
            </a:r>
            <a:r>
              <a:rPr lang="en-US" sz="2200" dirty="0">
                <a:latin typeface="Cambria" panose="02040503050406030204" pitchFamily="18" charset="0"/>
              </a:rPr>
              <a:t> reguli combinate (IPv4 </a:t>
            </a:r>
            <a:r>
              <a:rPr lang="en-US" sz="2200" dirty="0" err="1">
                <a:latin typeface="Cambria" panose="02040503050406030204" pitchFamily="18" charset="0"/>
              </a:rPr>
              <a:t>și</a:t>
            </a:r>
            <a:r>
              <a:rPr lang="en-US" sz="2200" dirty="0">
                <a:latin typeface="Cambria" panose="02040503050406030204" pitchFamily="18" charset="0"/>
              </a:rPr>
              <a:t> IPv6 </a:t>
            </a:r>
            <a:r>
              <a:rPr lang="en-US" sz="2200" dirty="0" err="1">
                <a:latin typeface="Cambria" panose="02040503050406030204" pitchFamily="18" charset="0"/>
              </a:rPr>
              <a:t>în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aceeași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listă</a:t>
            </a:r>
            <a:r>
              <a:rPr lang="en-US" sz="2200" dirty="0">
                <a:latin typeface="Cambria" panose="02040503050406030204" pitchFamily="18" charset="0"/>
              </a:rPr>
              <a:t>) </a:t>
            </a:r>
            <a:r>
              <a:rPr lang="en-US" sz="2200" dirty="0" err="1">
                <a:latin typeface="Cambria" panose="02040503050406030204" pitchFamily="18" charset="0"/>
              </a:rPr>
              <a:t>și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este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standardul</a:t>
            </a:r>
            <a:r>
              <a:rPr lang="en-US" sz="2200" dirty="0">
                <a:latin typeface="Cambria" panose="02040503050406030204" pitchFamily="18" charset="0"/>
              </a:rPr>
              <a:t> implicit </a:t>
            </a:r>
            <a:r>
              <a:rPr lang="ro-RO" sz="2200" dirty="0">
                <a:latin typeface="Cambria" panose="02040503050406030204" pitchFamily="18" charset="0"/>
              </a:rPr>
              <a:t>în majoritatea distribuțiilor </a:t>
            </a:r>
            <a:r>
              <a:rPr lang="en-US" sz="2200" dirty="0">
                <a:latin typeface="Cambria" panose="02040503050406030204" pitchFamily="18" charset="0"/>
              </a:rPr>
              <a:t>(Debian 12+, RHEL 9+, Ubuntu 24.04+).</a:t>
            </a:r>
          </a:p>
          <a:p>
            <a:pPr algn="just">
              <a:defRPr/>
            </a:pPr>
            <a:endParaRPr lang="en-US" sz="2200" dirty="0">
              <a:latin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200" b="1" i="1" dirty="0">
                <a:latin typeface="Cambria" panose="02040503050406030204" pitchFamily="18" charset="0"/>
              </a:rPr>
              <a:t>iptables</a:t>
            </a:r>
            <a:r>
              <a:rPr lang="en-US" sz="2200" dirty="0">
                <a:latin typeface="Cambria" panose="02040503050406030204" pitchFamily="18" charset="0"/>
              </a:rPr>
              <a:t>: </a:t>
            </a:r>
            <a:r>
              <a:rPr lang="en-US" sz="2200" dirty="0" err="1">
                <a:latin typeface="Cambria" panose="02040503050406030204" pitchFamily="18" charset="0"/>
              </a:rPr>
              <a:t>Deși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considerat</a:t>
            </a:r>
            <a:r>
              <a:rPr lang="en-US" sz="2200" dirty="0">
                <a:latin typeface="Cambria" panose="02040503050406030204" pitchFamily="18" charset="0"/>
              </a:rPr>
              <a:t> "legacy", </a:t>
            </a:r>
            <a:r>
              <a:rPr lang="en-US" sz="2200" dirty="0" err="1">
                <a:latin typeface="Cambria" panose="02040503050406030204" pitchFamily="18" charset="0"/>
              </a:rPr>
              <a:t>este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încă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utilizat</a:t>
            </a:r>
            <a:r>
              <a:rPr lang="en-US" sz="2200" dirty="0">
                <a:latin typeface="Cambria" panose="02040503050406030204" pitchFamily="18" charset="0"/>
              </a:rPr>
              <a:t> pe </a:t>
            </a:r>
            <a:r>
              <a:rPr lang="en-US" sz="2200" dirty="0" err="1">
                <a:latin typeface="Cambria" panose="02040503050406030204" pitchFamily="18" charset="0"/>
              </a:rPr>
              <a:t>scară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largă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în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infrastructurile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vechi</a:t>
            </a:r>
            <a:r>
              <a:rPr lang="en-US" sz="2200" dirty="0">
                <a:latin typeface="Cambria" panose="02040503050406030204" pitchFamily="18" charset="0"/>
              </a:rPr>
              <a:t>, </a:t>
            </a:r>
            <a:r>
              <a:rPr lang="en-US" sz="2200" dirty="0" err="1">
                <a:latin typeface="Cambria" panose="02040503050406030204" pitchFamily="18" charset="0"/>
              </a:rPr>
              <a:t>dar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majoritatea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sistemelor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folosesc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acum</a:t>
            </a:r>
            <a:r>
              <a:rPr lang="en-US" sz="2200" dirty="0">
                <a:latin typeface="Cambria" panose="02040503050406030204" pitchFamily="18" charset="0"/>
              </a:rPr>
              <a:t> un </a:t>
            </a:r>
            <a:r>
              <a:rPr lang="en-US" sz="2200" dirty="0" err="1">
                <a:latin typeface="Cambria" panose="02040503050406030204" pitchFamily="18" charset="0"/>
              </a:rPr>
              <a:t>strat</a:t>
            </a:r>
            <a:r>
              <a:rPr lang="en-US" sz="2200" dirty="0">
                <a:latin typeface="Cambria" panose="02040503050406030204" pitchFamily="18" charset="0"/>
              </a:rPr>
              <a:t> de </a:t>
            </a:r>
            <a:r>
              <a:rPr lang="en-US" sz="2200" dirty="0" err="1">
                <a:latin typeface="Cambria" panose="02040503050406030204" pitchFamily="18" charset="0"/>
              </a:rPr>
              <a:t>compatibilitate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numit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b="1" i="1" dirty="0">
                <a:latin typeface="Cambria" panose="02040503050406030204" pitchFamily="18" charset="0"/>
              </a:rPr>
              <a:t>iptables-</a:t>
            </a:r>
            <a:r>
              <a:rPr lang="en-US" sz="2200" b="1" i="1" dirty="0" err="1">
                <a:latin typeface="Cambria" panose="02040503050406030204" pitchFamily="18" charset="0"/>
              </a:rPr>
              <a:t>nft</a:t>
            </a:r>
            <a:r>
              <a:rPr lang="en-US" sz="2200" dirty="0">
                <a:latin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99188"/>
            <a:ext cx="2133600" cy="47625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652387F-1095-461B-8127-0AA439D84CCC}" type="slidenum">
              <a:rPr lang="en-US" altLang="en-US" sz="1400" smtClean="0">
                <a:latin typeface="Cambria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latin typeface="Cambria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300" dirty="0">
                <a:latin typeface="Cambria" pitchFamily="18" charset="0"/>
                <a:cs typeface="Times New Roman" pitchFamily="18" charset="0"/>
              </a:rPr>
              <a:t>Concluzi</a:t>
            </a:r>
            <a:r>
              <a:rPr lang="ro-RO" altLang="en-US" sz="3300" dirty="0">
                <a:latin typeface="Cambria" pitchFamily="18" charset="0"/>
                <a:cs typeface="Times New Roman" pitchFamily="18" charset="0"/>
              </a:rPr>
              <a:t>i</a:t>
            </a:r>
            <a:endParaRPr lang="en-US" altLang="en-US" sz="33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2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S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ecurit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atea unui sistem de operare de rețea reprezintă o parte importantă în cadrul securității în ansamblu a rețelei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. 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Atunci când planificăm securitatea SO trebuie să avem în vedere următoarele considerente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:</a:t>
            </a:r>
            <a:endParaRPr lang="ro-RO" altLang="en-US" sz="22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2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Defini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rea unei politici acceptabile de utilizare drept politică de securitate pentru rețeaua companiei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;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aici se definește ce este acceptat sau permis în rețeaua companiei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. </a:t>
            </a:r>
            <a:endParaRPr lang="ro-RO" altLang="en-US" sz="22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2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Politicile cu privire la parole trebuie impuse şi respectate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, inclu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zând o dată specifică de expirare, reguli de blocare şi utilizarea unei combinații de litere, cifre şi caractere speciale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. 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Parolele nu trebuie niciodată lăsate astfel încât să poată fi găsite şi folosite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ro-RO" altLang="en-US" sz="2200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809E099F-D9B8-4DFC-A652-360CABB65D3A}" type="slidenum">
              <a:rPr lang="en-US" altLang="en-US">
                <a:latin typeface="Cambria" panose="02040503050406030204" pitchFamily="18" charset="0"/>
              </a:rPr>
              <a:pPr eaLnBrk="1" hangingPunct="1"/>
              <a:t>2</a:t>
            </a:fld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o-RO" altLang="en-US" sz="3300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Criminalitatea</a:t>
            </a:r>
            <a:r>
              <a:rPr lang="en-US" altLang="en-US" sz="3300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altLang="en-US" sz="3300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cibernetică astăzi</a:t>
            </a:r>
            <a:endParaRPr lang="en-US" altLang="en-US" sz="3300" dirty="0">
              <a:solidFill>
                <a:srgbClr val="CC33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1" y="1062541"/>
            <a:ext cx="6806137" cy="552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93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99188"/>
            <a:ext cx="2133600" cy="47625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652387F-1095-461B-8127-0AA439D84CCC}" type="slidenum">
              <a:rPr lang="en-US" altLang="en-US" sz="1400" smtClean="0">
                <a:latin typeface="Cambria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dirty="0">
              <a:latin typeface="Cambria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300" dirty="0">
                <a:latin typeface="Cambria" pitchFamily="18" charset="0"/>
                <a:cs typeface="Times New Roman" pitchFamily="18" charset="0"/>
              </a:rPr>
              <a:t>Concluzi</a:t>
            </a:r>
            <a:r>
              <a:rPr lang="ro-RO" altLang="en-US" sz="3300" dirty="0">
                <a:latin typeface="Cambria" pitchFamily="18" charset="0"/>
                <a:cs typeface="Times New Roman" pitchFamily="18" charset="0"/>
              </a:rPr>
              <a:t>i (2)</a:t>
            </a:r>
            <a:endParaRPr lang="en-US" altLang="en-US" sz="33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o-RO" altLang="en-US" sz="22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Amenin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ță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rile de 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securitate din Internet includ 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hacker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i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, cracker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i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, viru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şi viermi (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worms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)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. 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Cu toate că și un 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hacker 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poate produce daune, prin definiție un 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cracker 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este acela care intră într-un sistem pentru a produce o anumită pagubă sau pentru a fura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. </a:t>
            </a:r>
            <a:endParaRPr lang="ro-RO" altLang="en-US" sz="22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o-RO" altLang="en-US" sz="22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Un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 virus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 sau un vierme pot crea, de asemenea, pagube considerabile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. 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Un vierme nu se atașează fișierelor ci rămâne activ în memorie și se auto-replică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ro-RO" altLang="en-US" sz="22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Politicile de securitate bine definite ajută 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la 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minimizarea amenințărilor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. 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Angajații și utilizatorii de încredere au acces la informații critice legate de rețea, inclusiv parole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, </a:t>
            </a:r>
            <a:r>
              <a:rPr lang="ro-RO" altLang="en-US" sz="2200" dirty="0">
                <a:latin typeface="Cambria" pitchFamily="18" charset="0"/>
                <a:cs typeface="Times New Roman" pitchFamily="18" charset="0"/>
              </a:rPr>
              <a:t>putând facilita spionajul comercial</a:t>
            </a:r>
            <a:r>
              <a:rPr lang="en-US" altLang="en-US" sz="2200" dirty="0">
                <a:latin typeface="Cambria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5467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13A3C5A-5CE9-4F3E-BDF1-505171537DC9}" type="slidenum">
              <a:rPr lang="en-US" altLang="en-US" sz="1400" smtClean="0">
                <a:latin typeface="Cambria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dirty="0">
              <a:latin typeface="Cambria" pitchFamily="18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20329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300" dirty="0">
                <a:latin typeface="Cambria" pitchFamily="18" charset="0"/>
                <a:cs typeface="Times New Roman" pitchFamily="18" charset="0"/>
              </a:rPr>
              <a:t>Concluzii</a:t>
            </a:r>
            <a:r>
              <a:rPr lang="ro-RO" altLang="en-US" sz="3300" dirty="0">
                <a:latin typeface="Cambria" pitchFamily="18" charset="0"/>
                <a:cs typeface="Times New Roman" pitchFamily="18" charset="0"/>
              </a:rPr>
              <a:t> (3)</a:t>
            </a:r>
            <a:endParaRPr lang="en-US" altLang="en-US" sz="33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Administratorii de sistem trebuie să se protejeze împotriva furturilor de date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,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 a distrugerilor de date şi a atacurilor de tip “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denial of service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”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. 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De asemenea, atacurile de tip “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Distributed Denial of Service (DDoS)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” originare din mai multe surse pot fi extrem de dificil de contracarat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. </a:t>
            </a:r>
            <a:endParaRPr lang="ro-RO" altLang="en-US" sz="2200" dirty="0">
              <a:latin typeface="Cambria" panose="02040503050406030204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Pentru a menţine sistemul de operare “la zi”, trebuie instalate permanent patch-urile de securitate şi upgrade-urile ori de câte ori acestea 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sunt 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disponibile.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endParaRPr lang="ro-RO" altLang="en-US" sz="2200" dirty="0">
              <a:latin typeface="Cambria" panose="02040503050406030204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Firewall-urile repre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z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int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ă cea mai importantă modalitate de apărare împotriva atacurilor din exterior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. 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O soluţie de 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firewall 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Internet poate consta din mai multe componente, printre care filtrarea pachetelor 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IP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, servicii 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proxy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 şi 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NAT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 (Network Address Translation)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.</a:t>
            </a:r>
            <a:endParaRPr lang="ro-RO" altLang="en-US" sz="2200" dirty="0">
              <a:latin typeface="Cambria" panose="02040503050406030204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Alte instrumente importante pentru asigurarea securităţii sistemului de operare sunt reţelele private virtuale (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VPN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)şi sistemele de prevenție a intruziunilor 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(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IPS - 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Intrusion 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Preventi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on Systems) </a:t>
            </a:r>
            <a:r>
              <a:rPr lang="ro-RO" altLang="en-US" sz="2200" dirty="0">
                <a:latin typeface="Cambria" panose="02040503050406030204" pitchFamily="18" charset="0"/>
                <a:cs typeface="Times New Roman" pitchFamily="18" charset="0"/>
              </a:rPr>
              <a:t>ce pot fi folosite în combinaţie cu diferite tipuri de firewall.</a:t>
            </a:r>
            <a:r>
              <a:rPr lang="en-US" altLang="en-US" sz="2200" dirty="0">
                <a:latin typeface="Cambria" panose="02040503050406030204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r>
              <a:rPr lang="ro-RO" altLang="en-US" sz="3000" b="1" dirty="0">
                <a:solidFill>
                  <a:srgbClr val="7B1C2C"/>
                </a:solidFill>
                <a:latin typeface="Cambria" panose="02040503050406030204" pitchFamily="18" charset="0"/>
              </a:rPr>
              <a:t>Amenințări de securitate moderne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715000"/>
          </a:xfrm>
        </p:spPr>
        <p:txBody>
          <a:bodyPr/>
          <a:lstStyle/>
          <a:p>
            <a:pPr marL="0" indent="0">
              <a:buNone/>
            </a:pPr>
            <a:r>
              <a:rPr lang="ro-RO" altLang="en-US" sz="1800" b="1" dirty="0">
                <a:latin typeface="Cambria" panose="02040503050406030204" pitchFamily="18" charset="0"/>
              </a:rPr>
              <a:t>Peisajul amenințărilor s-a schimbat radical față de anii 2000:</a:t>
            </a:r>
          </a:p>
          <a:p>
            <a:pPr>
              <a:buNone/>
            </a:pPr>
            <a:endParaRPr lang="ro-RO" sz="1800" dirty="0"/>
          </a:p>
          <a:p>
            <a:pPr marL="0" indent="0">
              <a:buNone/>
            </a:pPr>
            <a:r>
              <a:rPr lang="ro-RO" altLang="en-US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Ransomware-as-a-Service (RaaS):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Atacatorii </a:t>
            </a:r>
            <a:r>
              <a:rPr lang="ro-RO" altLang="en-US" sz="1800" b="1" dirty="0">
                <a:latin typeface="Cambria" panose="02040503050406030204" pitchFamily="18" charset="0"/>
              </a:rPr>
              <a:t>închiriază</a:t>
            </a:r>
            <a:r>
              <a:rPr lang="ro-RO" altLang="en-US" sz="1800" dirty="0">
                <a:latin typeface="Cambria" panose="02040503050406030204" pitchFamily="18" charset="0"/>
              </a:rPr>
              <a:t> infrastructura ransomware — nu mai trebuie să fie programatori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LockBit, BlackCat/ALPHV, Clop — grupuri organizate ca firme legale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Double extortion</a:t>
            </a:r>
            <a:r>
              <a:rPr lang="ro-RO" altLang="en-US" sz="1800" dirty="0">
                <a:latin typeface="Cambria" panose="02040503050406030204" pitchFamily="18" charset="0"/>
              </a:rPr>
              <a:t>: criptează datele ȘI amenință cu publicarea lor</a:t>
            </a:r>
          </a:p>
          <a:p>
            <a:pPr>
              <a:buNone/>
            </a:pPr>
            <a:endParaRPr lang="ro-RO" sz="1800" dirty="0"/>
          </a:p>
          <a:p>
            <a:pPr marL="0" indent="0">
              <a:buNone/>
            </a:pPr>
            <a:r>
              <a:rPr lang="ro-RO" altLang="en-US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Supply Chain Attacks: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SolarWinds (2020)</a:t>
            </a:r>
            <a:r>
              <a:rPr lang="ro-RO" altLang="en-US" sz="1800" dirty="0">
                <a:latin typeface="Cambria" panose="02040503050406030204" pitchFamily="18" charset="0"/>
              </a:rPr>
              <a:t>: cod malițios injectat în update legitim → 18.000 organizații compromise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Log4Shell (2021)</a:t>
            </a:r>
            <a:r>
              <a:rPr lang="ro-RO" altLang="en-US" sz="1800" dirty="0">
                <a:latin typeface="Cambria" panose="02040503050406030204" pitchFamily="18" charset="0"/>
              </a:rPr>
              <a:t>: vulnerabilitate în Log4j, utilizat în milioane de aplicații Java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XZ Utils (2024)</a:t>
            </a:r>
            <a:r>
              <a:rPr lang="ro-RO" altLang="en-US" sz="1800" dirty="0">
                <a:latin typeface="Cambria" panose="02040503050406030204" pitchFamily="18" charset="0"/>
              </a:rPr>
              <a:t>: backdoor plantat timp de 2 ani în librărie Linux populară</a:t>
            </a:r>
          </a:p>
          <a:p>
            <a:pPr>
              <a:buNone/>
            </a:pPr>
            <a:endParaRPr lang="ro-RO" sz="1800" dirty="0"/>
          </a:p>
          <a:p>
            <a:pPr marL="0" indent="0">
              <a:buNone/>
            </a:pPr>
            <a:r>
              <a:rPr lang="ro-RO" altLang="en-US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AI-Powered Attacks: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LLM-uri folosite pentru </a:t>
            </a:r>
            <a:r>
              <a:rPr lang="ro-RO" altLang="en-US" sz="1800" b="1" dirty="0">
                <a:latin typeface="Cambria" panose="02040503050406030204" pitchFamily="18" charset="0"/>
              </a:rPr>
              <a:t>phishing personalizat</a:t>
            </a:r>
            <a:r>
              <a:rPr lang="ro-RO" altLang="en-US" sz="1800" dirty="0">
                <a:latin typeface="Cambria" panose="02040503050406030204" pitchFamily="18" charset="0"/>
              </a:rPr>
              <a:t> la scară enormă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Deepfake audio/video</a:t>
            </a:r>
            <a:r>
              <a:rPr lang="ro-RO" altLang="en-US" sz="1800" dirty="0">
                <a:latin typeface="Cambria" panose="02040503050406030204" pitchFamily="18" charset="0"/>
              </a:rPr>
              <a:t> pentru impersonarea directorilor (CEO fraud)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Prompt injection</a:t>
            </a:r>
            <a:r>
              <a:rPr lang="ro-RO" altLang="en-US" sz="1800" dirty="0">
                <a:latin typeface="Cambria" panose="02040503050406030204" pitchFamily="18" charset="0"/>
              </a:rPr>
              <a:t> în sisteme AI conectate la date sensibile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r>
              <a:rPr lang="ro-RO" altLang="en-US" sz="3000" b="1" dirty="0">
                <a:solidFill>
                  <a:srgbClr val="7B1C2C"/>
                </a:solidFill>
                <a:latin typeface="Cambria" panose="02040503050406030204" pitchFamily="18" charset="0"/>
              </a:rPr>
              <a:t>MFA și Zero Trust Architecture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pPr marL="0" indent="0">
              <a:buNone/>
            </a:pPr>
            <a:r>
              <a:rPr lang="ro-RO" altLang="en-US" sz="1800" b="1" dirty="0">
                <a:latin typeface="Cambria" panose="02040503050406030204" pitchFamily="18" charset="0"/>
              </a:rPr>
              <a:t>Parola singură nu mai este suficientă — </a:t>
            </a:r>
            <a:r>
              <a:rPr lang="ro-RO" altLang="en-US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81% din breșe implică parole compromise</a:t>
            </a:r>
            <a:r>
              <a:rPr lang="ro-RO" altLang="en-US" sz="1800" dirty="0">
                <a:latin typeface="Cambria" panose="02040503050406030204" pitchFamily="18" charset="0"/>
              </a:rPr>
              <a:t> (Verizon DBIR 2023)</a:t>
            </a:r>
          </a:p>
          <a:p>
            <a:pPr>
              <a:buNone/>
            </a:pPr>
            <a:endParaRPr lang="ro-RO" sz="1800" dirty="0"/>
          </a:p>
          <a:p>
            <a:pPr marL="0" indent="0">
              <a:buNone/>
            </a:pPr>
            <a:r>
              <a:rPr lang="ro-RO" altLang="en-US" sz="1800" b="1" dirty="0">
                <a:solidFill>
                  <a:srgbClr val="7B1C2C"/>
                </a:solidFill>
                <a:latin typeface="Cambria" panose="02040503050406030204" pitchFamily="18" charset="0"/>
              </a:rPr>
              <a:t>MFA — Multi-Factor Authentication: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Ceva ce știi</a:t>
            </a:r>
            <a:r>
              <a:rPr lang="ro-RO" altLang="en-US" sz="1800" dirty="0">
                <a:latin typeface="Cambria" panose="02040503050406030204" pitchFamily="18" charset="0"/>
              </a:rPr>
              <a:t> (parolă) + </a:t>
            </a:r>
            <a:r>
              <a:rPr lang="ro-RO" altLang="en-US" sz="1800" b="1" dirty="0">
                <a:latin typeface="Cambria" panose="02040503050406030204" pitchFamily="18" charset="0"/>
              </a:rPr>
              <a:t>ceva ce ai</a:t>
            </a:r>
            <a:r>
              <a:rPr lang="ro-RO" altLang="en-US" sz="1800" dirty="0">
                <a:latin typeface="Cambria" panose="02040503050406030204" pitchFamily="18" charset="0"/>
              </a:rPr>
              <a:t> (telefon/token) + </a:t>
            </a:r>
            <a:r>
              <a:rPr lang="ro-RO" altLang="en-US" sz="1800" b="1" dirty="0">
                <a:latin typeface="Cambria" panose="02040503050406030204" pitchFamily="18" charset="0"/>
              </a:rPr>
              <a:t>ceva ce ești</a:t>
            </a:r>
            <a:r>
              <a:rPr lang="ro-RO" altLang="en-US" sz="1800" dirty="0">
                <a:latin typeface="Cambria" panose="02040503050406030204" pitchFamily="18" charset="0"/>
              </a:rPr>
              <a:t> (biometrie)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TOTP (Time-based OTP)</a:t>
            </a:r>
            <a:r>
              <a:rPr lang="ro-RO" altLang="en-US" sz="1800" dirty="0">
                <a:latin typeface="Cambria" panose="02040503050406030204" pitchFamily="18" charset="0"/>
              </a:rPr>
              <a:t> — Google Authenticator, Authy, Microsoft Authenticator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FIDO2/WebAuthn</a:t>
            </a:r>
            <a:r>
              <a:rPr lang="ro-RO" altLang="en-US" sz="1800" dirty="0">
                <a:latin typeface="Cambria" panose="02040503050406030204" pitchFamily="18" charset="0"/>
              </a:rPr>
              <a:t> — chei hardware (YubiKey) sau biometrie = </a:t>
            </a:r>
            <a:r>
              <a:rPr lang="ro-RO" altLang="en-US" sz="1800" b="1" dirty="0">
                <a:latin typeface="Cambria" panose="02040503050406030204" pitchFamily="18" charset="0"/>
              </a:rPr>
              <a:t>phishing-resistant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Passkeys (2023)</a:t>
            </a:r>
            <a:r>
              <a:rPr lang="ro-RO" altLang="en-US" sz="1800" dirty="0">
                <a:latin typeface="Cambria" panose="02040503050406030204" pitchFamily="18" charset="0"/>
              </a:rPr>
              <a:t> — înlocuiesc parola complet, suportate de Google, Apple, Microsoft</a:t>
            </a:r>
          </a:p>
          <a:p>
            <a:pPr>
              <a:buNone/>
            </a:pPr>
            <a:endParaRPr lang="ro-RO" sz="1800" dirty="0"/>
          </a:p>
          <a:p>
            <a:pPr marL="0" indent="0">
              <a:buNone/>
            </a:pPr>
            <a:r>
              <a:rPr lang="ro-RO" altLang="en-US" sz="1800" b="1" dirty="0">
                <a:solidFill>
                  <a:srgbClr val="7B1C2C"/>
                </a:solidFill>
                <a:latin typeface="Cambria" panose="02040503050406030204" pitchFamily="18" charset="0"/>
              </a:rPr>
              <a:t>Zero Trust Architecture: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Principiu: </a:t>
            </a:r>
            <a:r>
              <a:rPr lang="ro-RO" altLang="en-US" sz="1800" b="1" i="1" dirty="0">
                <a:latin typeface="Cambria" panose="02040503050406030204" pitchFamily="18" charset="0"/>
              </a:rPr>
              <a:t>"Never trust, always verify"</a:t>
            </a:r>
            <a:r>
              <a:rPr lang="ro-RO" altLang="en-US" sz="1800" dirty="0">
                <a:latin typeface="Cambria" panose="02040503050406030204" pitchFamily="18" charset="0"/>
              </a:rPr>
              <a:t> — niciun dispozitiv nu este de încredere implicit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Micro-segmentare</a:t>
            </a:r>
            <a:r>
              <a:rPr lang="ro-RO" altLang="en-US" sz="1800" dirty="0">
                <a:latin typeface="Cambria" panose="02040503050406030204" pitchFamily="18" charset="0"/>
              </a:rPr>
              <a:t>: fiecare aplicație este izolată, nu există rețea internă de încredere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Verificare continuă:</a:t>
            </a:r>
            <a:r>
              <a:rPr lang="ro-RO" altLang="en-US" sz="1800" dirty="0">
                <a:latin typeface="Cambria" panose="02040503050406030204" pitchFamily="18" charset="0"/>
              </a:rPr>
              <a:t> identitate + dispozitiv + context la fiecare cerere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Adoptat de Google (BeyondCorp), Microsoft (Entra ID), NIST SP 800-207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r>
              <a:rPr lang="ro-RO" altLang="en-US" sz="3000" b="1" dirty="0">
                <a:solidFill>
                  <a:srgbClr val="7B1C2C"/>
                </a:solidFill>
                <a:latin typeface="Cambria" panose="02040503050406030204" pitchFamily="18" charset="0"/>
              </a:rPr>
              <a:t>Secure Boot, TPM 2.0 și securitatea la pornire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0338"/>
          </a:xfrm>
        </p:spPr>
        <p:txBody>
          <a:bodyPr/>
          <a:lstStyle/>
          <a:p>
            <a:pPr marL="0" indent="0">
              <a:buNone/>
            </a:pPr>
            <a:r>
              <a:rPr lang="ro-RO" altLang="en-US" sz="1800" b="1" dirty="0">
                <a:latin typeface="Cambria" panose="02040503050406030204" pitchFamily="18" charset="0"/>
              </a:rPr>
              <a:t>Lanțul de încredere la boot — atacatorii vizează niveluri tot mai joase:</a:t>
            </a:r>
          </a:p>
          <a:p>
            <a:pPr>
              <a:buNone/>
            </a:pPr>
            <a:endParaRPr lang="ro-RO" sz="1800" dirty="0"/>
          </a:p>
          <a:p>
            <a:pPr marL="0" indent="0">
              <a:buNone/>
            </a:pPr>
            <a:r>
              <a:rPr lang="ro-RO" altLang="en-US" sz="1800" b="1" dirty="0">
                <a:solidFill>
                  <a:srgbClr val="7B1C2C"/>
                </a:solidFill>
                <a:latin typeface="Cambria" panose="02040503050406030204" pitchFamily="18" charset="0"/>
              </a:rPr>
              <a:t>UEFI Secure Boot: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Verifică semnătura digitală a bootloader-ului la pornire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Previne bootkit-urile și rootkit-urile care se instalează sub 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Obligatoriu pentru Windows 11; suportat și pe Linux (shim + GRUB semnat)</a:t>
            </a:r>
          </a:p>
          <a:p>
            <a:pPr>
              <a:buNone/>
            </a:pPr>
            <a:endParaRPr lang="ro-RO" sz="1800" dirty="0"/>
          </a:p>
          <a:p>
            <a:pPr marL="0" indent="0">
              <a:buNone/>
            </a:pPr>
            <a:r>
              <a:rPr lang="ro-RO" altLang="en-US" sz="1800" b="1" dirty="0">
                <a:solidFill>
                  <a:srgbClr val="7B1C2C"/>
                </a:solidFill>
                <a:latin typeface="Cambria" panose="02040503050406030204" pitchFamily="18" charset="0"/>
              </a:rPr>
              <a:t>TPM 2.0 (Trusted Platform Module):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Chip hardware dedicat securității — stochează chei criptografice în hardware izolat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BitLocker (Windows) și Linux LUKS</a:t>
            </a:r>
            <a:r>
              <a:rPr lang="ro-RO" altLang="en-US" sz="1800" dirty="0">
                <a:latin typeface="Cambria" panose="02040503050406030204" pitchFamily="18" charset="0"/>
              </a:rPr>
              <a:t> pot folosi TPM pentru decriptare automată sigură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Attestation</a:t>
            </a:r>
            <a:r>
              <a:rPr lang="ro-RO" altLang="en-US" sz="1800" dirty="0">
                <a:latin typeface="Cambria" panose="02040503050406030204" pitchFamily="18" charset="0"/>
              </a:rPr>
              <a:t>: TPM certifică starea sistemului — detectează modificări la boot</a:t>
            </a:r>
          </a:p>
          <a:p>
            <a:pPr>
              <a:buNone/>
            </a:pPr>
            <a:endParaRPr lang="ro-RO" sz="1800" dirty="0"/>
          </a:p>
          <a:p>
            <a:pPr marL="0" indent="0">
              <a:buNone/>
            </a:pPr>
            <a:r>
              <a:rPr lang="ro-RO" altLang="en-US" sz="1800" b="1" dirty="0">
                <a:solidFill>
                  <a:srgbClr val="7B1C2C"/>
                </a:solidFill>
                <a:latin typeface="Cambria" panose="02040503050406030204" pitchFamily="18" charset="0"/>
              </a:rPr>
              <a:t>Verificare în Linux: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$ mokutil --sb-state</a:t>
            </a:r>
            <a:r>
              <a:rPr lang="en-US" sz="1500" dirty="0">
                <a:solidFill>
                  <a:srgbClr val="4A7C59"/>
                </a:solidFill>
                <a:latin typeface="Courier New" pitchFamily="49" charset="0"/>
              </a:rPr>
              <a:t>          # Secure Boot activ?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$ tpm2_getcap properties-fixed</a:t>
            </a:r>
            <a:r>
              <a:rPr lang="en-US" sz="1500" dirty="0">
                <a:solidFill>
                  <a:srgbClr val="4A7C59"/>
                </a:solidFill>
                <a:latin typeface="Courier New" pitchFamily="49" charset="0"/>
              </a:rPr>
              <a:t> # TPM capabilities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$ systemd-cryptenroll --list-devices</a:t>
            </a:r>
            <a:r>
              <a:rPr lang="en-US" sz="1500" dirty="0">
                <a:solidFill>
                  <a:srgbClr val="4A7C59"/>
                </a:solidFill>
                <a:latin typeface="Courier New" pitchFamily="49" charset="0"/>
              </a:rPr>
              <a:t> # LUKS cu TPM</a:t>
            </a:r>
          </a:p>
          <a:p>
            <a:pPr>
              <a:buNone/>
            </a:pPr>
            <a:endParaRPr lang="ro-RO" sz="1800" dirty="0"/>
          </a:p>
          <a:p>
            <a:pPr marL="0" indent="0">
              <a:buNone/>
            </a:pPr>
            <a:r>
              <a:rPr lang="ro-RO" altLang="en-US" sz="1800" b="1" dirty="0">
                <a:solidFill>
                  <a:srgbClr val="7B1C2C"/>
                </a:solidFill>
                <a:latin typeface="Cambria" panose="02040503050406030204" pitchFamily="18" charset="0"/>
              </a:rPr>
              <a:t>Verificare în Windows: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PS&gt; Confirm-SecureBootUEFI</a:t>
            </a:r>
            <a:r>
              <a:rPr lang="en-US" sz="1500" dirty="0">
                <a:solidFill>
                  <a:srgbClr val="4A7C59"/>
                </a:solidFill>
                <a:latin typeface="Courier New" pitchFamily="49" charset="0"/>
              </a:rPr>
              <a:t>  # True/False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PS&gt; Get-TpmEndorsementKeyInfo</a:t>
            </a:r>
            <a:r>
              <a:rPr lang="en-US" sz="1500" dirty="0">
                <a:solidFill>
                  <a:srgbClr val="4A7C59"/>
                </a:solidFill>
                <a:latin typeface="Courier New" pitchFamily="49" charset="0"/>
              </a:rPr>
              <a:t> # stare TPM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r>
              <a:rPr lang="ro-RO" altLang="en-US" sz="3000" b="1" dirty="0">
                <a:solidFill>
                  <a:srgbClr val="7B1C2C"/>
                </a:solidFill>
                <a:latin typeface="Cambria" panose="02040503050406030204" pitchFamily="18" charset="0"/>
              </a:rPr>
              <a:t>SELinux și AppArmor — securitate de tip </a:t>
            </a:r>
            <a:r>
              <a:rPr lang="ro-RO" altLang="en-US" sz="3000" b="1" dirty="0" err="1">
                <a:solidFill>
                  <a:srgbClr val="7B1C2C"/>
                </a:solidFill>
                <a:latin typeface="Cambria" panose="02040503050406030204" pitchFamily="18" charset="0"/>
              </a:rPr>
              <a:t>Mandatory</a:t>
            </a:r>
            <a:r>
              <a:rPr lang="ro-RO" altLang="en-US" sz="3000" b="1" dirty="0">
                <a:solidFill>
                  <a:srgbClr val="7B1C2C"/>
                </a:solidFill>
                <a:latin typeface="Cambria" panose="02040503050406030204" pitchFamily="18" charset="0"/>
              </a:rPr>
              <a:t> Access Control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410200"/>
          </a:xfrm>
        </p:spPr>
        <p:txBody>
          <a:bodyPr/>
          <a:lstStyle/>
          <a:p>
            <a:pPr marL="0" indent="0">
              <a:buNone/>
            </a:pPr>
            <a:r>
              <a:rPr lang="ro-RO" altLang="en-US" sz="1800" b="1" dirty="0">
                <a:latin typeface="Cambria" panose="02040503050406030204" pitchFamily="18" charset="0"/>
              </a:rPr>
              <a:t>Dincolo de permisiunile Unix clasice (DAC - </a:t>
            </a:r>
            <a:r>
              <a:rPr lang="ro-RO" altLang="en-US" sz="1800" i="1" dirty="0" err="1">
                <a:latin typeface="Cambria" panose="02040503050406030204" pitchFamily="18" charset="0"/>
              </a:rPr>
              <a:t>D</a:t>
            </a:r>
            <a:r>
              <a:rPr lang="ro-RO" sz="1800" i="1" dirty="0" err="1"/>
              <a:t>iscretionary</a:t>
            </a:r>
            <a:r>
              <a:rPr lang="ro-RO" sz="1800" i="1" dirty="0"/>
              <a:t> Access Control</a:t>
            </a:r>
            <a:r>
              <a:rPr lang="ro-RO" altLang="en-US" sz="1800" b="1" dirty="0">
                <a:latin typeface="Cambria" panose="02040503050406030204" pitchFamily="18" charset="0"/>
              </a:rPr>
              <a:t>), Linux oferă </a:t>
            </a:r>
            <a:r>
              <a:rPr lang="ro-RO" altLang="en-US" sz="1800" b="1" dirty="0">
                <a:solidFill>
                  <a:srgbClr val="7B1C2C"/>
                </a:solidFill>
                <a:latin typeface="Cambria" panose="02040503050406030204" pitchFamily="18" charset="0"/>
              </a:rPr>
              <a:t>MAC (Mandatory Access Control)</a:t>
            </a:r>
            <a:r>
              <a:rPr lang="ro-RO" altLang="en-US" sz="1800" dirty="0">
                <a:latin typeface="Cambria" panose="02040503050406030204" pitchFamily="18" charset="0"/>
              </a:rPr>
              <a:t>:</a:t>
            </a:r>
          </a:p>
          <a:p>
            <a:pPr marL="0" indent="0">
              <a:buNone/>
            </a:pPr>
            <a:r>
              <a:rPr lang="ro-RO" altLang="en-US" sz="1800" b="1" dirty="0" err="1">
                <a:solidFill>
                  <a:srgbClr val="7B1C2C"/>
                </a:solidFill>
                <a:latin typeface="Cambria" panose="02040503050406030204" pitchFamily="18" charset="0"/>
              </a:rPr>
              <a:t>SELinux</a:t>
            </a:r>
            <a:r>
              <a:rPr lang="ro-RO" altLang="en-US" sz="1800" b="1" dirty="0">
                <a:solidFill>
                  <a:srgbClr val="7B1C2C"/>
                </a:solidFill>
                <a:latin typeface="Cambria" panose="02040503050406030204" pitchFamily="18" charset="0"/>
              </a:rPr>
              <a:t> (Security-Enhanced Linux):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Dezvoltat de </a:t>
            </a:r>
            <a:r>
              <a:rPr lang="ro-RO" altLang="en-US" sz="1800" b="1" dirty="0">
                <a:latin typeface="Cambria" panose="02040503050406030204" pitchFamily="18" charset="0"/>
              </a:rPr>
              <a:t>NSA</a:t>
            </a:r>
            <a:r>
              <a:rPr lang="ro-RO" altLang="en-US" sz="1800" dirty="0">
                <a:latin typeface="Cambria" panose="02040503050406030204" pitchFamily="18" charset="0"/>
              </a:rPr>
              <a:t>, implicit pe RHEL/CentOS/Fedora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Politici granulare: ce procese pot accesa ce fișiere, porturi, </a:t>
            </a:r>
            <a:r>
              <a:rPr lang="ro-RO" altLang="en-US" sz="1800" dirty="0" err="1">
                <a:latin typeface="Cambria" panose="02040503050406030204" pitchFamily="18" charset="0"/>
              </a:rPr>
              <a:t>sockets</a:t>
            </a:r>
            <a:endParaRPr lang="ro-RO" altLang="en-US" sz="18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Chiar și root este restricționat de politicile SELinux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$ getenforce</a:t>
            </a:r>
            <a:r>
              <a:rPr lang="en-US" sz="1500" dirty="0">
                <a:solidFill>
                  <a:srgbClr val="4A7C59"/>
                </a:solidFill>
                <a:latin typeface="Courier New" pitchFamily="49" charset="0"/>
              </a:rPr>
              <a:t>           # Enforcing/Permissive/Disabled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$ sestatus</a:t>
            </a:r>
            <a:r>
              <a:rPr lang="en-US" sz="1500" dirty="0">
                <a:solidFill>
                  <a:srgbClr val="4A7C59"/>
                </a:solidFill>
                <a:latin typeface="Courier New" pitchFamily="49" charset="0"/>
              </a:rPr>
              <a:t>              # stare completă SELinux</a:t>
            </a:r>
          </a:p>
          <a:p>
            <a:pPr marL="0" indent="0">
              <a:buNone/>
            </a:pPr>
            <a:r>
              <a:rPr lang="ro-RO" altLang="en-US" sz="1800" b="1" dirty="0" err="1">
                <a:solidFill>
                  <a:srgbClr val="7B1C2C"/>
                </a:solidFill>
                <a:latin typeface="Cambria" panose="02040503050406030204" pitchFamily="18" charset="0"/>
              </a:rPr>
              <a:t>AppArmor</a:t>
            </a:r>
            <a:r>
              <a:rPr lang="ro-RO" altLang="en-US" sz="1800" b="1" dirty="0">
                <a:solidFill>
                  <a:srgbClr val="7B1C2C"/>
                </a:solidFill>
                <a:latin typeface="Cambria" panose="020405030504060302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Implicit pe </a:t>
            </a:r>
            <a:r>
              <a:rPr lang="ro-RO" altLang="en-US" sz="1800" b="1" dirty="0">
                <a:latin typeface="Cambria" panose="02040503050406030204" pitchFamily="18" charset="0"/>
              </a:rPr>
              <a:t>Ubuntu, Debian</a:t>
            </a:r>
            <a:r>
              <a:rPr lang="ro-RO" altLang="en-US" sz="1800" dirty="0">
                <a:latin typeface="Cambria" panose="02040503050406030204" pitchFamily="18" charset="0"/>
              </a:rPr>
              <a:t> — mai simplu de configurat față de SELinux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Profiluri per-aplicație: ce fișiere și capabilități sunt permise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$ aa-status</a:t>
            </a:r>
            <a:r>
              <a:rPr lang="en-US" sz="1500" dirty="0">
                <a:solidFill>
                  <a:srgbClr val="4A7C59"/>
                </a:solidFill>
                <a:latin typeface="Courier New" pitchFamily="49" charset="0"/>
              </a:rPr>
              <a:t>             # profile </a:t>
            </a:r>
            <a:r>
              <a:rPr lang="en-US" sz="1500" dirty="0" err="1">
                <a:solidFill>
                  <a:srgbClr val="4A7C59"/>
                </a:solidFill>
                <a:latin typeface="Courier New" pitchFamily="49" charset="0"/>
              </a:rPr>
              <a:t>AppArmor</a:t>
            </a:r>
            <a:r>
              <a:rPr lang="en-US" sz="1500" dirty="0">
                <a:solidFill>
                  <a:srgbClr val="4A7C59"/>
                </a:solidFill>
                <a:latin typeface="Courier New" pitchFamily="49" charset="0"/>
              </a:rPr>
              <a:t> active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r>
              <a:rPr lang="ro-RO" altLang="en-US" sz="3000" b="1" dirty="0">
                <a:solidFill>
                  <a:srgbClr val="7B1C2C"/>
                </a:solidFill>
                <a:latin typeface="Cambria" panose="02040503050406030204" pitchFamily="18" charset="0"/>
              </a:rPr>
              <a:t>EDR, XDR și SIEM — detectarea modernă a amenințărilor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562600"/>
          </a:xfrm>
        </p:spPr>
        <p:txBody>
          <a:bodyPr/>
          <a:lstStyle/>
          <a:p>
            <a:pPr marL="0" indent="0">
              <a:buNone/>
            </a:pPr>
            <a:r>
              <a:rPr lang="ro-RO" altLang="en-US" sz="1800" b="1" dirty="0">
                <a:latin typeface="Cambria" panose="02040503050406030204" pitchFamily="18" charset="0"/>
              </a:rPr>
              <a:t>IDS/IPS clasice au fost înlocuite de soluții mult mai avansate:</a:t>
            </a:r>
          </a:p>
          <a:p>
            <a:pPr marL="0" indent="0">
              <a:buNone/>
            </a:pPr>
            <a:r>
              <a:rPr lang="ro-RO" altLang="en-US" sz="1800" b="1" dirty="0">
                <a:solidFill>
                  <a:srgbClr val="7B1C2C"/>
                </a:solidFill>
                <a:latin typeface="Cambria" panose="02040503050406030204" pitchFamily="18" charset="0"/>
              </a:rPr>
              <a:t>EDR — Endpoint Detection and Response: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Monitorizare comportamentală continuă a endpoint-urilor (nu doar semnături)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Detectează </a:t>
            </a:r>
            <a:r>
              <a:rPr lang="ro-RO" altLang="en-US" sz="1800" b="1" dirty="0">
                <a:latin typeface="Cambria" panose="02040503050406030204" pitchFamily="18" charset="0"/>
              </a:rPr>
              <a:t>atacuri zero-day</a:t>
            </a:r>
            <a:r>
              <a:rPr lang="ro-RO" altLang="en-US" sz="1800" dirty="0">
                <a:latin typeface="Cambria" panose="02040503050406030204" pitchFamily="18" charset="0"/>
              </a:rPr>
              <a:t> și comportament anormal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Exemple: CrowdStrike Falcon, Microsoft Defender for Endpoint, SentinelOne</a:t>
            </a:r>
          </a:p>
          <a:p>
            <a:pPr marL="0" indent="0">
              <a:buNone/>
            </a:pPr>
            <a:r>
              <a:rPr lang="ro-RO" altLang="en-US" sz="1800" b="1" dirty="0">
                <a:solidFill>
                  <a:srgbClr val="7B1C2C"/>
                </a:solidFill>
                <a:latin typeface="Cambria" panose="02040503050406030204" pitchFamily="18" charset="0"/>
              </a:rPr>
              <a:t>XDR — Extended Detection and Response: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Corelează date din </a:t>
            </a:r>
            <a:r>
              <a:rPr lang="ro-RO" altLang="en-US" sz="1800" b="1" dirty="0">
                <a:latin typeface="Cambria" panose="02040503050406030204" pitchFamily="18" charset="0"/>
              </a:rPr>
              <a:t>email + endpoint + rețea + cloud</a:t>
            </a:r>
            <a:r>
              <a:rPr lang="ro-RO" altLang="en-US" sz="1800" dirty="0">
                <a:latin typeface="Cambria" panose="02040503050406030204" pitchFamily="18" charset="0"/>
              </a:rPr>
              <a:t> simultan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Reduce Mean Time to Detect (MTTD) de la zile la ore sau minute</a:t>
            </a:r>
          </a:p>
          <a:p>
            <a:pPr marL="0" indent="0">
              <a:buNone/>
            </a:pPr>
            <a:r>
              <a:rPr lang="ro-RO" altLang="en-US" sz="1800" b="1" dirty="0">
                <a:solidFill>
                  <a:srgbClr val="7B1C2C"/>
                </a:solidFill>
                <a:latin typeface="Cambria" panose="02040503050406030204" pitchFamily="18" charset="0"/>
              </a:rPr>
              <a:t>SIEM — Security Information and Event Management: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Agregare de log-uri din toată infrastructura → corelație → alertă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Exemple: Splunk, Microsoft Sentinel, Elastic SIEM (open source)</a:t>
            </a:r>
          </a:p>
          <a:p>
            <a:pPr marL="0" indent="0">
              <a:buNone/>
            </a:pPr>
            <a:r>
              <a:rPr lang="ro-RO" altLang="en-US" sz="1800" b="1" dirty="0">
                <a:solidFill>
                  <a:srgbClr val="7B1C2C"/>
                </a:solidFill>
                <a:latin typeface="Cambria" panose="02040503050406030204" pitchFamily="18" charset="0"/>
              </a:rPr>
              <a:t>Open source alternativ pe Linux: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$ sudo apt install wazuh-agent</a:t>
            </a:r>
            <a:r>
              <a:rPr lang="en-US" sz="1500" dirty="0">
                <a:solidFill>
                  <a:srgbClr val="4A7C59"/>
                </a:solidFill>
                <a:latin typeface="Courier New" pitchFamily="49" charset="0"/>
              </a:rPr>
              <a:t>  # SIEM/EDR open source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$ sudo journalctl -f | grep -i 'failed\|error\|denied'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$ sudo last | head -20</a:t>
            </a:r>
            <a:r>
              <a:rPr lang="en-US" sz="1500" dirty="0">
                <a:solidFill>
                  <a:srgbClr val="4A7C59"/>
                </a:solidFill>
                <a:latin typeface="Courier New" pitchFamily="49" charset="0"/>
              </a:rPr>
              <a:t>          # ultimele autentificări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$ sudo faillock --user student</a:t>
            </a:r>
            <a:r>
              <a:rPr lang="en-US" sz="1500" dirty="0">
                <a:solidFill>
                  <a:srgbClr val="4A7C59"/>
                </a:solidFill>
                <a:latin typeface="Courier New" pitchFamily="49" charset="0"/>
              </a:rPr>
              <a:t>  # tentative eșuate de login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o-RO" altLang="en-US" sz="2800" b="1" dirty="0">
                <a:solidFill>
                  <a:srgbClr val="7B1C2C"/>
                </a:solidFill>
                <a:latin typeface="Cambria" panose="02040503050406030204" pitchFamily="18" charset="0"/>
              </a:rPr>
              <a:t>nftables — Firewall-</a:t>
            </a:r>
            <a:r>
              <a:rPr lang="ro-RO" altLang="en-US" sz="2800" b="1" dirty="0" err="1">
                <a:solidFill>
                  <a:srgbClr val="7B1C2C"/>
                </a:solidFill>
                <a:latin typeface="Cambria" panose="02040503050406030204" pitchFamily="18" charset="0"/>
              </a:rPr>
              <a:t>ul</a:t>
            </a:r>
            <a:r>
              <a:rPr lang="ro-RO" altLang="en-US" sz="2800" b="1" dirty="0">
                <a:solidFill>
                  <a:srgbClr val="7B1C2C"/>
                </a:solidFill>
                <a:latin typeface="Cambria" panose="02040503050406030204" pitchFamily="18" charset="0"/>
              </a:rPr>
              <a:t> modern Linux </a:t>
            </a:r>
            <a:br>
              <a:rPr lang="ro-RO" altLang="en-US" sz="2800" b="1" dirty="0">
                <a:solidFill>
                  <a:srgbClr val="7B1C2C"/>
                </a:solidFill>
                <a:latin typeface="Cambria" panose="02040503050406030204" pitchFamily="18" charset="0"/>
              </a:rPr>
            </a:br>
            <a:r>
              <a:rPr lang="ro-RO" altLang="en-US" sz="2800" b="1" dirty="0">
                <a:solidFill>
                  <a:srgbClr val="7B1C2C"/>
                </a:solidFill>
                <a:latin typeface="Cambria" panose="02040503050406030204" pitchFamily="18" charset="0"/>
              </a:rPr>
              <a:t>(înlocuitor IPtables)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715000"/>
          </a:xfrm>
        </p:spPr>
        <p:txBody>
          <a:bodyPr/>
          <a:lstStyle/>
          <a:p>
            <a:pPr marL="0" indent="0">
              <a:buNone/>
            </a:pPr>
            <a:r>
              <a:rPr lang="ro-RO" altLang="en-US" sz="1800" b="1" dirty="0">
                <a:latin typeface="Cambria" panose="02040503050406030204" pitchFamily="18" charset="0"/>
              </a:rPr>
              <a:t>IPtables este </a:t>
            </a:r>
            <a:r>
              <a:rPr lang="ro-RO" altLang="en-US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depășit și înlocuit de nftables</a:t>
            </a:r>
            <a:r>
              <a:rPr lang="ro-RO" altLang="en-US" sz="1800" dirty="0">
                <a:latin typeface="Cambria" panose="02040503050406030204" pitchFamily="18" charset="0"/>
              </a:rPr>
              <a:t> începând cu Linux kernel 3.13 (2014), implicit în Debian 10+, RHEL 8+:</a:t>
            </a:r>
          </a:p>
          <a:p>
            <a:pPr marL="0" indent="0">
              <a:buNone/>
            </a:pPr>
            <a:r>
              <a:rPr lang="ro-RO" altLang="en-US" sz="1800" b="1" dirty="0">
                <a:solidFill>
                  <a:srgbClr val="7B1C2C"/>
                </a:solidFill>
                <a:latin typeface="Cambria" panose="02040503050406030204" pitchFamily="18" charset="0"/>
              </a:rPr>
              <a:t>Avantaje nftables față de IPtables: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Sintaxă unificată</a:t>
            </a:r>
            <a:r>
              <a:rPr lang="ro-RO" altLang="en-US" sz="1800" dirty="0">
                <a:latin typeface="Cambria" panose="02040503050406030204" pitchFamily="18" charset="0"/>
              </a:rPr>
              <a:t> (înlocuiește iptables, ip6tables, arptables, ebtables)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Performanță mai bună</a:t>
            </a:r>
            <a:r>
              <a:rPr lang="ro-RO" altLang="en-US" sz="1800" dirty="0">
                <a:latin typeface="Cambria" panose="02040503050406030204" pitchFamily="18" charset="0"/>
              </a:rPr>
              <a:t> prin evaluare în batch și JIT compilation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Seturi și maps native</a:t>
            </a:r>
            <a:r>
              <a:rPr lang="ro-RO" altLang="en-US" sz="1800" dirty="0">
                <a:latin typeface="Cambria" panose="02040503050406030204" pitchFamily="18" charset="0"/>
              </a:rPr>
              <a:t> pentru reguli complexe fără scripturi externe</a:t>
            </a:r>
          </a:p>
          <a:p>
            <a:pPr marL="0" indent="0">
              <a:buNone/>
            </a:pPr>
            <a:r>
              <a:rPr lang="ro-RO" altLang="en-US" sz="1800" b="1" dirty="0">
                <a:solidFill>
                  <a:srgbClr val="7B1C2C"/>
                </a:solidFill>
                <a:latin typeface="Cambria" panose="02040503050406030204" pitchFamily="18" charset="0"/>
              </a:rPr>
              <a:t>Comenzi esențiale nftables: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$ nft list ruleset</a:t>
            </a:r>
            <a:r>
              <a:rPr lang="en-US" sz="1500" dirty="0">
                <a:solidFill>
                  <a:srgbClr val="4A7C59"/>
                </a:solidFill>
                <a:latin typeface="Courier New" pitchFamily="49" charset="0"/>
              </a:rPr>
              <a:t>               # toate regulile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$ nft add table inet filter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$ nft add chain inet filter input { type filter hook input priority 0 \; }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$ nft add rule inet filter input tcp dport 22 accept</a:t>
            </a:r>
            <a:r>
              <a:rPr lang="en-US" sz="1500" dirty="0">
                <a:solidFill>
                  <a:srgbClr val="4A7C59"/>
                </a:solidFill>
                <a:latin typeface="Courier New" pitchFamily="49" charset="0"/>
              </a:rPr>
              <a:t> # permite SSH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$ nft add rule inet filter input drop</a:t>
            </a:r>
            <a:r>
              <a:rPr lang="en-US" sz="1500" dirty="0">
                <a:solidFill>
                  <a:srgbClr val="4A7C59"/>
                </a:solidFill>
                <a:latin typeface="Courier New" pitchFamily="49" charset="0"/>
              </a:rPr>
              <a:t>             # blochează restul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$ nft list ruleset &gt; /etc/nftables.conf</a:t>
            </a:r>
            <a:r>
              <a:rPr lang="en-US" sz="1500" dirty="0">
                <a:solidFill>
                  <a:srgbClr val="4A7C59"/>
                </a:solidFill>
                <a:latin typeface="Courier New" pitchFamily="49" charset="0"/>
              </a:rPr>
              <a:t>           # salvează regulile</a:t>
            </a:r>
          </a:p>
          <a:p>
            <a:pPr marL="0" indent="0">
              <a:buNone/>
            </a:pPr>
            <a:r>
              <a:rPr lang="ro-RO" altLang="en-US" sz="1800" b="1" dirty="0">
                <a:solidFill>
                  <a:srgbClr val="7B1C2C"/>
                </a:solidFill>
                <a:latin typeface="Cambria" panose="02040503050406030204" pitchFamily="18" charset="0"/>
              </a:rPr>
              <a:t>Windows Firewall modern (Windows 11):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PS&gt; Get-NetFirewallRule | Where-Object Enabled -eq True | Select DisplayName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PS&gt; New-NetFirewallRule -DisplayName 'Block Telnet' -Protocol TCP -LocalPort 23 -Action Block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PS&gt; Set-NetFirewallProfile -Profile Domain,Public,Private -DefaultInboundAction Block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o-RO" altLang="en-US" sz="3000" b="1" dirty="0">
                <a:solidFill>
                  <a:srgbClr val="7B1C2C"/>
                </a:solidFill>
                <a:latin typeface="Cambria" panose="02040503050406030204" pitchFamily="18" charset="0"/>
              </a:rPr>
              <a:t>Criptarea la nivel de sistem de operare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pPr marL="0" indent="0">
              <a:buNone/>
            </a:pPr>
            <a:r>
              <a:rPr lang="ro-RO" altLang="en-US" sz="1800" b="1" dirty="0">
                <a:latin typeface="Cambria" panose="02040503050406030204" pitchFamily="18" charset="0"/>
              </a:rPr>
              <a:t>Criptarea modernă operează la mai multe niveluri în SO:</a:t>
            </a:r>
          </a:p>
          <a:p>
            <a:pPr marL="0" indent="0">
              <a:buNone/>
            </a:pPr>
            <a:r>
              <a:rPr lang="ro-RO" altLang="en-US" sz="1800" b="1" dirty="0">
                <a:solidFill>
                  <a:srgbClr val="7B1C2C"/>
                </a:solidFill>
                <a:latin typeface="Cambria" panose="02040503050406030204" pitchFamily="18" charset="0"/>
              </a:rPr>
              <a:t>Full Disk Encryption (FDE):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Windows:</a:t>
            </a:r>
            <a:r>
              <a:rPr lang="ro-RO" altLang="en-US" sz="1800" dirty="0">
                <a:latin typeface="Cambria" panose="02040503050406030204" pitchFamily="18" charset="0"/>
              </a:rPr>
              <a:t> BitLocker (TPM + PIN) — integrat în Windows 10/11 Pro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Linux:</a:t>
            </a:r>
            <a:r>
              <a:rPr lang="ro-RO" altLang="en-US" sz="1800" dirty="0">
                <a:latin typeface="Cambria" panose="02040503050406030204" pitchFamily="18" charset="0"/>
              </a:rPr>
              <a:t> LUKS (Linux Unified Key Setup) cu dm-crypt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macOS:</a:t>
            </a:r>
            <a:r>
              <a:rPr lang="ro-RO" altLang="en-US" sz="1800" dirty="0">
                <a:latin typeface="Cambria" panose="02040503050406030204" pitchFamily="18" charset="0"/>
              </a:rPr>
              <a:t> FileVault 2 (bazat pe APFS cu criptare nativă)</a:t>
            </a:r>
          </a:p>
          <a:p>
            <a:pPr marL="0" indent="0">
              <a:buNone/>
            </a:pPr>
            <a:r>
              <a:rPr lang="ro-RO" altLang="en-US" sz="1800" b="1" dirty="0">
                <a:solidFill>
                  <a:srgbClr val="7B1C2C"/>
                </a:solidFill>
                <a:latin typeface="Cambria" panose="02040503050406030204" pitchFamily="18" charset="0"/>
              </a:rPr>
              <a:t>Criptare la nivel de fișier/director: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# Linux — eCryptfs (director criptat)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$ ecryptfs-setup-private</a:t>
            </a:r>
            <a:r>
              <a:rPr lang="en-US" sz="1500" dirty="0">
                <a:solidFill>
                  <a:srgbClr val="4A7C59"/>
                </a:solidFill>
                <a:latin typeface="Courier New" pitchFamily="49" charset="0"/>
              </a:rPr>
              <a:t>  # criptează ~/Private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# Linux — fscrypt (ext4, F2FS native encryption)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$ fscrypt encrypt /home/student/secret/</a:t>
            </a:r>
          </a:p>
          <a:p>
            <a:pPr marL="0" indent="0">
              <a:buNone/>
            </a:pPr>
            <a:r>
              <a:rPr lang="ro-RO" altLang="en-US" sz="1800" b="1" dirty="0">
                <a:solidFill>
                  <a:srgbClr val="7B1C2C"/>
                </a:solidFill>
                <a:latin typeface="Cambria" panose="02040503050406030204" pitchFamily="18" charset="0"/>
              </a:rPr>
              <a:t>Algoritmi moderni recomandați: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AES-256-GCM</a:t>
            </a:r>
            <a:r>
              <a:rPr lang="ro-RO" altLang="en-US" sz="1800" dirty="0">
                <a:latin typeface="Cambria" panose="02040503050406030204" pitchFamily="18" charset="0"/>
              </a:rPr>
              <a:t> — criptare simetrică standard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ChaCha20-Poly1305</a:t>
            </a:r>
            <a:r>
              <a:rPr lang="ro-RO" altLang="en-US" sz="1800" dirty="0">
                <a:latin typeface="Cambria" panose="02040503050406030204" pitchFamily="18" charset="0"/>
              </a:rPr>
              <a:t> — alternativă rapidă pe dispozitive fără AES hardware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RSA-4096 / Ed25519</a:t>
            </a:r>
            <a:r>
              <a:rPr lang="ro-RO" altLang="en-US" sz="1800" dirty="0">
                <a:latin typeface="Cambria" panose="02040503050406030204" pitchFamily="18" charset="0"/>
              </a:rPr>
              <a:t> — criptare asimetrică / semnături digitale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SHA-3 / BLAKE3</a:t>
            </a:r>
            <a:r>
              <a:rPr lang="ro-RO" altLang="en-US" sz="1800" dirty="0">
                <a:latin typeface="Cambria" panose="02040503050406030204" pitchFamily="18" charset="0"/>
              </a:rPr>
              <a:t> — hashing modern (SHA-1 și MD5 sunt </a:t>
            </a:r>
            <a:r>
              <a:rPr lang="ro-RO" altLang="en-US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compromise!</a:t>
            </a:r>
            <a:r>
              <a:rPr lang="ro-RO" altLang="en-US" sz="1800" dirty="0">
                <a:latin typeface="Cambria" panose="020405030504060302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r>
              <a:rPr lang="ro-RO" altLang="en-US" sz="3000" b="1" dirty="0">
                <a:solidFill>
                  <a:srgbClr val="7B1C2C"/>
                </a:solidFill>
                <a:latin typeface="Cambria" panose="02040503050406030204" pitchFamily="18" charset="0"/>
              </a:rPr>
              <a:t>Practici moderne de autentificare și politici noi de parole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pPr marL="0" indent="0">
              <a:buNone/>
            </a:pPr>
            <a:r>
              <a:rPr lang="ro-RO" altLang="en-US" sz="1800" b="1" dirty="0">
                <a:latin typeface="Cambria" panose="02040503050406030204" pitchFamily="18" charset="0"/>
              </a:rPr>
              <a:t>Politicile de parole s-au schimbat radical — NIST SP 800-63B (2017, rev. 2024):</a:t>
            </a:r>
          </a:p>
          <a:p>
            <a:pPr marL="0" indent="0">
              <a:buNone/>
            </a:pPr>
            <a:r>
              <a:rPr lang="ro-RO" altLang="en-US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Ce NU mai recomandă NIST (practici depășite):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❌ Expirarea periodică obligatorie a parolelor (forțează parole slabe: Parola1! → Parola2!)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❌ Complexitate artificială (majuscule+cifre+special → utilizatorii aleg Pa$$w0rd)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❌ Întrebările de securitate (numele de fată al mamei= informație publică)</a:t>
            </a:r>
          </a:p>
          <a:p>
            <a:pPr marL="0" indent="0">
              <a:buNone/>
            </a:pPr>
            <a:r>
              <a:rPr lang="ro-RO" altLang="en-US" sz="1800" b="1" dirty="0">
                <a:solidFill>
                  <a:srgbClr val="4A7C59"/>
                </a:solidFill>
                <a:latin typeface="Cambria" panose="02040503050406030204" pitchFamily="18" charset="0"/>
              </a:rPr>
              <a:t>Ce recomandă NIST acum: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✅ Lungime minimă 8 caractere,</a:t>
            </a:r>
            <a:r>
              <a:rPr lang="ro-RO" altLang="en-US" sz="1800" dirty="0">
                <a:latin typeface="Cambria" panose="02040503050406030204" pitchFamily="18" charset="0"/>
              </a:rPr>
              <a:t> fără limită maximă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✅ Passphrases</a:t>
            </a:r>
            <a:r>
              <a:rPr lang="ro-RO" altLang="en-US" sz="1800" dirty="0">
                <a:latin typeface="Cambria" panose="02040503050406030204" pitchFamily="18" charset="0"/>
              </a:rPr>
              <a:t>: 'caine-alb-perete-rosu' &gt; 'P@$$w0rd123'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✅ Verificare față de liste de parole compromise</a:t>
            </a:r>
            <a:r>
              <a:rPr lang="ro-RO" altLang="en-US" sz="1800" dirty="0">
                <a:latin typeface="Cambria" panose="02040503050406030204" pitchFamily="18" charset="0"/>
              </a:rPr>
              <a:t> (HaveIBeenPwned API)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b="1" dirty="0">
                <a:latin typeface="Cambria" panose="02040503050406030204" pitchFamily="18" charset="0"/>
              </a:rPr>
              <a:t>✅ MFA obligatoriu</a:t>
            </a:r>
            <a:r>
              <a:rPr lang="ro-RO" altLang="en-US" sz="1800" dirty="0">
                <a:latin typeface="Cambria" panose="02040503050406030204" pitchFamily="18" charset="0"/>
              </a:rPr>
              <a:t> pentru conturi critice</a:t>
            </a:r>
          </a:p>
          <a:p>
            <a:pPr marL="0" indent="0">
              <a:buNone/>
            </a:pPr>
            <a:r>
              <a:rPr lang="ro-RO" altLang="en-US" sz="1800" b="1" dirty="0">
                <a:solidFill>
                  <a:srgbClr val="7B1C2C"/>
                </a:solidFill>
                <a:latin typeface="Cambria" panose="02040503050406030204" pitchFamily="18" charset="0"/>
              </a:rPr>
              <a:t>Manageri de parole recomandați: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Bitwarden (open source, self-hosted posibil), 1Password, KeePassXC</a:t>
            </a:r>
          </a:p>
          <a:p>
            <a:pPr marL="0" indent="0">
              <a:buNone/>
            </a:pPr>
            <a:r>
              <a:rPr lang="ro-RO" altLang="en-US" sz="1800" b="1" dirty="0">
                <a:solidFill>
                  <a:srgbClr val="7B1C2C"/>
                </a:solidFill>
                <a:latin typeface="Cambria" panose="02040503050406030204" pitchFamily="18" charset="0"/>
              </a:rPr>
              <a:t>Verificare Linux — politică parole: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$ cat /etc/pam.d/common-password</a:t>
            </a:r>
            <a:r>
              <a:rPr lang="en-US" sz="1500" dirty="0">
                <a:solidFill>
                  <a:srgbClr val="4A7C59"/>
                </a:solidFill>
                <a:latin typeface="Courier New" pitchFamily="49" charset="0"/>
              </a:rPr>
              <a:t>  # politica PAM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$ sudo apt install libpam-pwquality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$ chage -l student</a:t>
            </a:r>
            <a:r>
              <a:rPr lang="en-US" sz="1500" dirty="0">
                <a:solidFill>
                  <a:srgbClr val="4A7C59"/>
                </a:solidFill>
                <a:latin typeface="Courier New" pitchFamily="49" charset="0"/>
              </a:rPr>
              <a:t>               # expirare parolă utilizator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809E099F-D9B8-4DFC-A652-360CABB65D3A}" type="slidenum">
              <a:rPr lang="en-US" altLang="en-US">
                <a:latin typeface="Cambria" panose="02040503050406030204" pitchFamily="18" charset="0"/>
              </a:rPr>
              <a:pPr eaLnBrk="1" hangingPunct="1"/>
              <a:t>3</a:t>
            </a:fld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58"/>
            <a:ext cx="8229600" cy="1143000"/>
          </a:xfrm>
        </p:spPr>
        <p:txBody>
          <a:bodyPr/>
          <a:lstStyle/>
          <a:p>
            <a:pPr eaLnBrk="1" hangingPunct="1"/>
            <a:r>
              <a:rPr lang="ro-RO" altLang="en-US" sz="3300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Criminalitatea cibernetică din ultimii ani</a:t>
            </a:r>
            <a:endParaRPr lang="en-US" altLang="en-US" sz="3300" dirty="0">
              <a:solidFill>
                <a:srgbClr val="CC33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077" name="Text Box 47"/>
          <p:cNvSpPr txBox="1">
            <a:spLocks noChangeArrowheads="1"/>
          </p:cNvSpPr>
          <p:nvPr/>
        </p:nvSpPr>
        <p:spPr bwMode="auto">
          <a:xfrm>
            <a:off x="457200" y="1524000"/>
            <a:ext cx="4267200" cy="418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WannaCry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ro-RO" sz="1900" dirty="0">
                <a:latin typeface="Cambria" panose="02040503050406030204" pitchFamily="18" charset="0"/>
                <a:ea typeface="Cambria" panose="02040503050406030204" pitchFamily="18" charset="0"/>
              </a:rPr>
              <a:t>sau </a:t>
            </a: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WannaCrypt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1900" baseline="300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[3]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WanaCrypt0r 2.0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1900" baseline="300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[4]</a:t>
            </a:r>
            <a:r>
              <a:rPr lang="en-US" sz="1900" baseline="3000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[5]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Wanna Decryptor</a:t>
            </a:r>
            <a:r>
              <a:rPr lang="en-US" sz="1900" baseline="30000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[6]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ro-RO" sz="1900" dirty="0">
                <a:latin typeface="Cambria" panose="02040503050406030204" pitchFamily="18" charset="0"/>
                <a:ea typeface="Cambria" panose="02040503050406030204" pitchFamily="18" charset="0"/>
              </a:rPr>
              <a:t>este un program de tip 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  <a:hlinkClick r:id="rId6" tooltip="Ransomware"/>
              </a:rPr>
              <a:t>ransomware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ro-RO" sz="1900" dirty="0">
                <a:latin typeface="Cambria" panose="02040503050406030204" pitchFamily="18" charset="0"/>
                <a:ea typeface="Cambria" panose="02040503050406030204" pitchFamily="18" charset="0"/>
              </a:rPr>
              <a:t>ce a avut ca țintă sistemul de operare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  <a:hlinkClick r:id="rId7" tooltip="Microsoft Windows"/>
              </a:rPr>
              <a:t>Microsoft Windows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o-RO" sz="1900" dirty="0">
                <a:latin typeface="Cambria" panose="02040503050406030204" pitchFamily="18" charset="0"/>
                <a:ea typeface="Cambria" panose="02040503050406030204" pitchFamily="18" charset="0"/>
              </a:rPr>
              <a:t>În ziua de </a:t>
            </a: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ro-RO" sz="1900" b="1" dirty="0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 2017</a:t>
            </a:r>
            <a:r>
              <a:rPr lang="ro-RO" sz="1900" dirty="0">
                <a:latin typeface="Cambria" panose="02040503050406030204" pitchFamily="18" charset="0"/>
                <a:ea typeface="Cambria" panose="02040503050406030204" pitchFamily="18" charset="0"/>
              </a:rPr>
              <a:t> a fost lansat un masiv atac cibernetic ce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ro-RO" sz="1900" dirty="0">
                <a:latin typeface="Cambria" panose="02040503050406030204" pitchFamily="18" charset="0"/>
                <a:ea typeface="Cambria" panose="02040503050406030204" pitchFamily="18" charset="0"/>
              </a:rPr>
              <a:t>folosind acest program, infectând peste 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230</a:t>
            </a:r>
            <a:r>
              <a:rPr lang="ro-RO" sz="19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000 </a:t>
            </a:r>
            <a:r>
              <a:rPr lang="ro-RO" sz="1900" dirty="0">
                <a:latin typeface="Cambria" panose="02040503050406030204" pitchFamily="18" charset="0"/>
                <a:ea typeface="Cambria" panose="02040503050406030204" pitchFamily="18" charset="0"/>
              </a:rPr>
              <a:t>de calculatoare în 150 de țări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o-RO" sz="1900" dirty="0">
                <a:latin typeface="Cambria" panose="02040503050406030204" pitchFamily="18" charset="0"/>
                <a:ea typeface="Cambria" panose="02040503050406030204" pitchFamily="18" charset="0"/>
              </a:rPr>
              <a:t>cerând recompense în bani virtuali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  <a:hlinkClick r:id="rId8" tooltip="Bitcoin"/>
              </a:rPr>
              <a:t>Bitcoin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ro-RO" sz="1900" dirty="0">
                <a:latin typeface="Cambria" panose="02040503050406030204" pitchFamily="18" charset="0"/>
                <a:ea typeface="Cambria" panose="02040503050406030204" pitchFamily="18" charset="0"/>
              </a:rPr>
              <a:t>(300 USD în primă fază)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  <a:r>
              <a:rPr lang="ro-RO" sz="1900" dirty="0">
                <a:latin typeface="Cambria" panose="02040503050406030204" pitchFamily="18" charset="0"/>
                <a:ea typeface="Cambria" panose="02040503050406030204" pitchFamily="18" charset="0"/>
              </a:rPr>
              <a:t>Atacul a fost descris de Europol ca fiind fără precedent din punct de vedere al mărimii.</a:t>
            </a:r>
            <a:r>
              <a:rPr lang="en-US" sz="19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(Wikipedia)</a:t>
            </a:r>
            <a:endParaRPr lang="en-US" altLang="en-US" sz="19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30" y="1863275"/>
            <a:ext cx="4496058" cy="38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184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o-RO" altLang="en-US" sz="3000" b="1" dirty="0">
                <a:solidFill>
                  <a:srgbClr val="7B1C2C"/>
                </a:solidFill>
                <a:latin typeface="Cambria" panose="02040503050406030204" pitchFamily="18" charset="0"/>
              </a:rPr>
              <a:t>Incidente majore recente și lecții învățate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6019800"/>
          </a:xfrm>
        </p:spPr>
        <p:txBody>
          <a:bodyPr/>
          <a:lstStyle/>
          <a:p>
            <a:pPr marL="0" indent="0">
              <a:buNone/>
            </a:pPr>
            <a:r>
              <a:rPr lang="ro-RO" altLang="en-US" sz="2200" b="1" dirty="0">
                <a:latin typeface="Cambria" panose="02040503050406030204" pitchFamily="18" charset="0"/>
              </a:rPr>
              <a:t>Cele mai importante incidente de securitate recente:</a:t>
            </a:r>
          </a:p>
          <a:p>
            <a:pPr marL="0" indent="0">
              <a:buNone/>
            </a:pPr>
            <a:r>
              <a:rPr lang="ro-RO" altLang="en-US" sz="22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SolarWinds</a:t>
            </a:r>
            <a:r>
              <a:rPr lang="ro-RO" alt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 (2020) — supply chain: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2200" dirty="0">
                <a:latin typeface="Cambria" panose="02040503050406030204" pitchFamily="18" charset="0"/>
              </a:rPr>
              <a:t>Update legitim al unui produs IT compromis de actori statali (Rusia/APT29)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altLang="en-US" sz="2200" i="1" dirty="0">
                <a:latin typeface="Cambria" panose="02040503050406030204" pitchFamily="18" charset="0"/>
              </a:rPr>
              <a:t>Lecție</a:t>
            </a:r>
            <a:r>
              <a:rPr lang="ro-RO" altLang="en-US" sz="2200" b="1" dirty="0">
                <a:latin typeface="Cambria" panose="02040503050406030204" pitchFamily="18" charset="0"/>
              </a:rPr>
              <a:t>: </a:t>
            </a:r>
            <a:r>
              <a:rPr lang="ro-RO" altLang="en-US" sz="2200" dirty="0">
                <a:latin typeface="Cambria" panose="02040503050406030204" pitchFamily="18" charset="0"/>
              </a:rPr>
              <a:t>zero trust chiar pentru vânzători de securitate; software bill of materials (SBOM)</a:t>
            </a:r>
            <a:r>
              <a:rPr lang="en-US" altLang="en-US" sz="2200" dirty="0">
                <a:latin typeface="Cambria" panose="02040503050406030204" pitchFamily="18" charset="0"/>
              </a:rPr>
              <a:t> - </a:t>
            </a:r>
            <a:r>
              <a:rPr lang="ro-RO" altLang="en-US" sz="2200" dirty="0">
                <a:latin typeface="Cambria" panose="02040503050406030204" pitchFamily="18" charset="0"/>
              </a:rPr>
              <a:t>Un SBOM este o inventariere formală, structurată, a tuturor componentelor, bibliotecilor open-</a:t>
            </a:r>
            <a:r>
              <a:rPr lang="ro-RO" altLang="en-US" sz="2200" dirty="0" err="1">
                <a:latin typeface="Cambria" panose="02040503050406030204" pitchFamily="18" charset="0"/>
              </a:rPr>
              <a:t>source</a:t>
            </a:r>
            <a:r>
              <a:rPr lang="ro-RO" altLang="en-US" sz="2200" dirty="0">
                <a:latin typeface="Cambria" panose="02040503050406030204" pitchFamily="18" charset="0"/>
              </a:rPr>
              <a:t> și </a:t>
            </a:r>
            <a:r>
              <a:rPr lang="ro-RO" altLang="en-US" sz="2200" dirty="0" err="1">
                <a:latin typeface="Cambria" panose="02040503050406030204" pitchFamily="18" charset="0"/>
              </a:rPr>
              <a:t>third</a:t>
            </a:r>
            <a:r>
              <a:rPr lang="ro-RO" altLang="en-US" sz="2200" dirty="0">
                <a:latin typeface="Cambria" panose="02040503050406030204" pitchFamily="18" charset="0"/>
              </a:rPr>
              <a:t>-party, precum și a dependențelor care alcătuiesc o aplicație</a:t>
            </a:r>
            <a:r>
              <a:rPr lang="en-US" altLang="en-US" sz="2200" dirty="0">
                <a:latin typeface="Cambria" panose="02040503050406030204" pitchFamily="18" charset="0"/>
              </a:rPr>
              <a:t>.</a:t>
            </a:r>
            <a:endParaRPr lang="ro-RO" altLang="en-US" sz="22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o-RO" alt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Log4Shell/CVE-2021-44228: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2200" dirty="0">
                <a:latin typeface="Cambria" panose="02040503050406030204" pitchFamily="18" charset="0"/>
              </a:rPr>
              <a:t>CVSS score 10.0 — vulnerabilitate în librăria Java folosită pe 3 miliarde de dispozitive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2200" i="1" dirty="0">
                <a:latin typeface="Cambria" panose="02040503050406030204" pitchFamily="18" charset="0"/>
              </a:rPr>
              <a:t>Lecție:</a:t>
            </a:r>
            <a:r>
              <a:rPr lang="ro-RO" altLang="en-US" sz="2200" b="1" dirty="0">
                <a:latin typeface="Cambria" panose="02040503050406030204" pitchFamily="18" charset="0"/>
              </a:rPr>
              <a:t> </a:t>
            </a:r>
            <a:r>
              <a:rPr lang="ro-RO" altLang="en-US" sz="2200" dirty="0">
                <a:latin typeface="Cambria" panose="02040503050406030204" pitchFamily="18" charset="0"/>
              </a:rPr>
              <a:t>Software Composition Analysis (SCA) obligatoriu; inventar dependențe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o-RO" altLang="en-US" sz="3000" b="1" dirty="0">
                <a:solidFill>
                  <a:srgbClr val="7B1C2C"/>
                </a:solidFill>
                <a:latin typeface="Cambria" panose="02040503050406030204" pitchFamily="18" charset="0"/>
              </a:rPr>
              <a:t>Incidente majore recente și lecții învățate (cont.)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81280" y="1219200"/>
            <a:ext cx="9067800" cy="6096000"/>
          </a:xfrm>
        </p:spPr>
        <p:txBody>
          <a:bodyPr/>
          <a:lstStyle/>
          <a:p>
            <a:pPr marL="0" indent="0">
              <a:buNone/>
            </a:pPr>
            <a:r>
              <a:rPr lang="ro-RO" altLang="en-US" sz="22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MOVEit</a:t>
            </a:r>
            <a:r>
              <a:rPr lang="ro-RO" alt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 Transfer (2023) — zero-day în produs comercial: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2200" dirty="0">
                <a:latin typeface="Cambria" panose="02040503050406030204" pitchFamily="18" charset="0"/>
              </a:rPr>
              <a:t>Grupul Clop a furat date de la 2.500+ organizații în câteva zile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2200" i="1" dirty="0">
                <a:latin typeface="Cambria" panose="02040503050406030204" pitchFamily="18" charset="0"/>
              </a:rPr>
              <a:t>Lecție:</a:t>
            </a:r>
            <a:r>
              <a:rPr lang="ro-RO" altLang="en-US" sz="2200" b="1" dirty="0">
                <a:latin typeface="Cambria" panose="02040503050406030204" pitchFamily="18" charset="0"/>
              </a:rPr>
              <a:t> </a:t>
            </a:r>
            <a:r>
              <a:rPr lang="ro-RO" altLang="en-US" sz="2200" dirty="0">
                <a:latin typeface="Cambria" panose="02040503050406030204" pitchFamily="18" charset="0"/>
              </a:rPr>
              <a:t>izolarea datelor critice; principiul least privilege</a:t>
            </a:r>
          </a:p>
          <a:p>
            <a:pPr marL="0" indent="0">
              <a:buNone/>
            </a:pPr>
            <a:r>
              <a:rPr lang="ro-RO" altLang="en-US" sz="22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CrowdStrike</a:t>
            </a:r>
            <a:r>
              <a:rPr lang="ro-RO" alt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 (2024) — update defect: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2200" dirty="0">
                <a:latin typeface="Cambria" panose="02040503050406030204" pitchFamily="18" charset="0"/>
              </a:rPr>
              <a:t>Update sensor EDR → 8.5 milioane PC-uri Windows cu BSOD în 90 de minute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altLang="en-US" sz="2200" i="1" dirty="0">
                <a:latin typeface="Cambria" panose="02040503050406030204" pitchFamily="18" charset="0"/>
              </a:rPr>
              <a:t>Lecție:</a:t>
            </a:r>
            <a:r>
              <a:rPr lang="ro-RO" altLang="en-US" sz="2200" b="1" dirty="0">
                <a:latin typeface="Cambria" panose="02040503050406030204" pitchFamily="18" charset="0"/>
              </a:rPr>
              <a:t> Testare insuficientă</a:t>
            </a:r>
            <a:r>
              <a:rPr lang="ro-RO" altLang="en-US" sz="2200" dirty="0">
                <a:latin typeface="Cambria" panose="02040503050406030204" pitchFamily="18" charset="0"/>
              </a:rPr>
              <a:t>, lipsa unui mecanism de revenire la versiunea inițială: Odată ce actualizarea defectă a fost implementată, nu exista o modalitate eficientă de a o reveni la versiunea inițială, </a:t>
            </a:r>
            <a:r>
              <a:rPr lang="ro-RO" altLang="en-US" sz="2200" b="1" dirty="0">
                <a:latin typeface="Cambria" panose="02040503050406030204" pitchFamily="18" charset="0"/>
              </a:rPr>
              <a:t>Lipsa controlului utilizatorului</a:t>
            </a:r>
            <a:r>
              <a:rPr lang="ro-RO" altLang="en-US" sz="2200" dirty="0">
                <a:latin typeface="Cambria" panose="02040503050406030204" pitchFamily="18" charset="0"/>
              </a:rPr>
              <a:t> - un design bun al produsului ar trebui să ia în considerare autonomia utilizatorului și controlul asupra actualizărilor, </a:t>
            </a:r>
            <a:r>
              <a:rPr lang="ro-RO" altLang="en-US" sz="2200" b="1" dirty="0">
                <a:latin typeface="Cambria" panose="02040503050406030204" pitchFamily="18" charset="0"/>
              </a:rPr>
              <a:t>Remediere manuală necesară</a:t>
            </a:r>
            <a:r>
              <a:rPr lang="ro-RO" altLang="en-US" sz="2200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444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A301-CB4D-43A6-9FCD-6A45676B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000" dirty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Concluzie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B315D-7A26-4917-9415-C4B42F5FE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altLang="en-US" sz="2200" b="1" dirty="0">
              <a:solidFill>
                <a:srgbClr val="7B1C2C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o-RO" altLang="en-US" sz="2200" b="1" dirty="0">
                <a:solidFill>
                  <a:srgbClr val="7B1C2C"/>
                </a:solidFill>
                <a:latin typeface="Cambria" panose="02040503050406030204" pitchFamily="18" charset="0"/>
              </a:rPr>
              <a:t>Concluzia principală:</a:t>
            </a:r>
            <a:r>
              <a:rPr lang="ro-RO" altLang="en-US" sz="2200" dirty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ro-RO" altLang="en-US" sz="2200" dirty="0">
                <a:latin typeface="Cambria" panose="02040503050406030204" pitchFamily="18" charset="0"/>
              </a:rPr>
              <a:t>securitatea nu este un produs — este un </a:t>
            </a:r>
            <a:r>
              <a:rPr lang="ro-RO" altLang="en-US" sz="2200" b="1" dirty="0">
                <a:latin typeface="Cambria" panose="02040503050406030204" pitchFamily="18" charset="0"/>
              </a:rPr>
              <a:t>proces continuu</a:t>
            </a:r>
          </a:p>
          <a:p>
            <a:endParaRPr lang="ro-RO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1FAED-9679-4C50-B096-76BA1690D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C2801-31AD-4312-9C7B-93DFA6EE9917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5171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r>
              <a:rPr lang="ro-RO" altLang="en-US" sz="3000" b="1" dirty="0">
                <a:solidFill>
                  <a:srgbClr val="7B1C2C"/>
                </a:solidFill>
                <a:latin typeface="Cambria" panose="02040503050406030204" pitchFamily="18" charset="0"/>
              </a:rPr>
              <a:t>Resurse actualizate — securitatea SO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pPr marL="0" indent="0">
              <a:buNone/>
            </a:pPr>
            <a:r>
              <a:rPr lang="ro-RO" altLang="en-US" sz="1800" b="1" dirty="0">
                <a:solidFill>
                  <a:srgbClr val="7B1C2C"/>
                </a:solidFill>
                <a:latin typeface="Cambria" panose="02040503050406030204" pitchFamily="18" charset="0"/>
              </a:rPr>
              <a:t>CVE și vulnerabilități: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NVD (National Vulnerability Database):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https://nvd.nist.gov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CVE Details — statistici și trending: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https://www.cvedetails.com</a:t>
            </a:r>
          </a:p>
          <a:p>
            <a:pPr>
              <a:buNone/>
            </a:pPr>
            <a:endParaRPr lang="ro-RO" sz="1800" dirty="0"/>
          </a:p>
          <a:p>
            <a:pPr marL="0" indent="0">
              <a:buNone/>
            </a:pPr>
            <a:r>
              <a:rPr lang="ro-RO" altLang="en-US" sz="1800" b="1" dirty="0">
                <a:solidFill>
                  <a:srgbClr val="7B1C2C"/>
                </a:solidFill>
                <a:latin typeface="Cambria" panose="02040503050406030204" pitchFamily="18" charset="0"/>
              </a:rPr>
              <a:t>Standarde și ghiduri: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NIST Cybersecurity Framework: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https://www.nist.gov/cyberframework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OWASP Top 10: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https://owasp.org/Top10</a:t>
            </a:r>
          </a:p>
          <a:p>
            <a:pPr>
              <a:buNone/>
            </a:pPr>
            <a:endParaRPr lang="ro-RO" sz="1800" dirty="0"/>
          </a:p>
          <a:p>
            <a:pPr marL="0" indent="0">
              <a:buNone/>
            </a:pPr>
            <a:r>
              <a:rPr lang="ro-RO" altLang="en-US" sz="1800" b="1" dirty="0">
                <a:solidFill>
                  <a:srgbClr val="7B1C2C"/>
                </a:solidFill>
                <a:latin typeface="Cambria" panose="02040503050406030204" pitchFamily="18" charset="0"/>
              </a:rPr>
              <a:t>Linux Security: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Linux Security Guide: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https://www.kernel.org/doc/html/latest/security/index.html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SELinux User and Admin Guide: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https://access.redhat.com/documentation/en-us/red_hat_enterprise_linux/9/html/using_selinux</a:t>
            </a:r>
          </a:p>
          <a:p>
            <a:pPr>
              <a:buNone/>
            </a:pPr>
            <a:endParaRPr lang="ro-RO" sz="1800" dirty="0"/>
          </a:p>
          <a:p>
            <a:pPr marL="0" indent="0">
              <a:buNone/>
            </a:pPr>
            <a:r>
              <a:rPr lang="ro-RO" altLang="en-US" sz="1800" b="1" dirty="0">
                <a:solidFill>
                  <a:srgbClr val="7B1C2C"/>
                </a:solidFill>
                <a:latin typeface="Cambria" panose="02040503050406030204" pitchFamily="18" charset="0"/>
              </a:rPr>
              <a:t>Windows Security: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Microsoft Security Documentation:</a:t>
            </a:r>
          </a:p>
          <a:p>
            <a:pPr marL="342900" indent="0">
              <a:buNone/>
            </a:pPr>
            <a:r>
              <a:rPr lang="en-US" sz="1500" dirty="0">
                <a:solidFill>
                  <a:srgbClr val="7B2C2C"/>
                </a:solidFill>
                <a:latin typeface="Courier New" pitchFamily="49" charset="0"/>
              </a:rPr>
              <a:t>https://learn.microsoft.com/security</a:t>
            </a:r>
          </a:p>
          <a:p>
            <a:pPr>
              <a:buNone/>
            </a:pPr>
            <a:endParaRPr lang="ro-RO" sz="1800" dirty="0"/>
          </a:p>
          <a:p>
            <a:pPr marL="0" indent="0">
              <a:buNone/>
            </a:pPr>
            <a:r>
              <a:rPr lang="ro-RO" altLang="en-US" sz="1800" b="1" dirty="0">
                <a:solidFill>
                  <a:srgbClr val="7B1C2C"/>
                </a:solidFill>
                <a:latin typeface="Cambria" panose="02040503050406030204" pitchFamily="18" charset="0"/>
              </a:rPr>
              <a:t>Știri securitate zilnice: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altLang="en-US" sz="1800" dirty="0">
                <a:latin typeface="Cambria" panose="02040503050406030204" pitchFamily="18" charset="0"/>
              </a:rPr>
              <a:t>BleepingComputer, The Hacker News, Krebs on Security, SANS Internet Stormcenter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809E099F-D9B8-4DFC-A652-360CABB65D3A}" type="slidenum">
              <a:rPr lang="en-US" altLang="en-US">
                <a:latin typeface="Cambria" panose="02040503050406030204" pitchFamily="18" charset="0"/>
              </a:rPr>
              <a:pPr eaLnBrk="1" hangingPunct="1"/>
              <a:t>4</a:t>
            </a:fld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300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Ransomware attacks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DF17A6-4B4F-4C50-BB24-16A3CE75A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17" y="1161933"/>
            <a:ext cx="8611043" cy="45341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7F2707-3572-4494-9830-FEDCFBC16ABC}"/>
              </a:ext>
            </a:extLst>
          </p:cNvPr>
          <p:cNvSpPr/>
          <p:nvPr/>
        </p:nvSpPr>
        <p:spPr>
          <a:xfrm>
            <a:off x="647700" y="5875893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https://thehackernews.com/2026/03/bearlyfy-hits-70-russian-firms-with.html</a:t>
            </a:r>
          </a:p>
        </p:txBody>
      </p:sp>
    </p:spTree>
    <p:extLst>
      <p:ext uri="{BB962C8B-B14F-4D97-AF65-F5344CB8AC3E}">
        <p14:creationId xmlns:p14="http://schemas.microsoft.com/office/powerpoint/2010/main" val="191340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809E099F-D9B8-4DFC-A652-360CABB65D3A}" type="slidenum">
              <a:rPr lang="en-US" altLang="en-US">
                <a:latin typeface="Cambria" panose="02040503050406030204" pitchFamily="18" charset="0"/>
              </a:rPr>
              <a:pPr eaLnBrk="1" hangingPunct="1"/>
              <a:t>5</a:t>
            </a:fld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554162"/>
          </a:xfrm>
        </p:spPr>
        <p:txBody>
          <a:bodyPr/>
          <a:lstStyle/>
          <a:p>
            <a:pPr eaLnBrk="1" hangingPunct="1"/>
            <a:r>
              <a:rPr lang="en-US" altLang="en-US" sz="3000" dirty="0" err="1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Nout</a:t>
            </a:r>
            <a:r>
              <a:rPr lang="ro-RO" altLang="en-US" sz="3000" dirty="0" err="1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ăți</a:t>
            </a:r>
            <a:r>
              <a:rPr lang="ro-RO" altLang="en-US" sz="3000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 cu privire la securitatea cibernetică</a:t>
            </a:r>
            <a:r>
              <a:rPr lang="en-US" altLang="en-US" sz="3000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: </a:t>
            </a:r>
            <a:r>
              <a:rPr lang="ro-RO" altLang="en-US" sz="3000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utilizarea </a:t>
            </a:r>
            <a:r>
              <a:rPr lang="ro-RO" altLang="en-US" sz="3000" i="1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Quantum </a:t>
            </a:r>
            <a:r>
              <a:rPr lang="ro-RO" altLang="en-US" sz="3000" i="1" dirty="0" err="1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Networking</a:t>
            </a:r>
            <a:r>
              <a:rPr lang="ro-RO" altLang="en-US" sz="3000" i="1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o-RO" altLang="en-US" sz="3000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pentru securitate</a:t>
            </a:r>
            <a:endParaRPr lang="en-US" altLang="en-US" sz="3000" dirty="0">
              <a:solidFill>
                <a:srgbClr val="CC33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2133600"/>
            <a:ext cx="7620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https://securityboulevard.com/2026/04/quantum-networking-breakthrough-points-to-key-security-gains//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D47D2B-5C16-485F-ADFC-DC9A63A4A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17" y="2854229"/>
            <a:ext cx="7112366" cy="339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8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809E099F-D9B8-4DFC-A652-360CABB65D3A}" type="slidenum">
              <a:rPr lang="en-US" altLang="en-US">
                <a:latin typeface="Cambria" panose="02040503050406030204" pitchFamily="18" charset="0"/>
              </a:rPr>
              <a:pPr eaLnBrk="1" hangingPunct="1"/>
              <a:t>6</a:t>
            </a:fld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000" dirty="0" err="1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Nout</a:t>
            </a:r>
            <a:r>
              <a:rPr lang="ro-RO" altLang="en-US" sz="3000" dirty="0" err="1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ăți</a:t>
            </a:r>
            <a:r>
              <a:rPr lang="ro-RO" altLang="en-US" sz="3000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 cu privire la securitatea cibernetică</a:t>
            </a:r>
            <a:r>
              <a:rPr lang="en-US" altLang="en-US" sz="3000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: </a:t>
            </a:r>
            <a:br>
              <a:rPr lang="en-US" altLang="en-US" sz="3000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o-RO" altLang="en-US" sz="3000" dirty="0">
                <a:solidFill>
                  <a:srgbClr val="CC3300"/>
                </a:solidFill>
                <a:latin typeface="Cambria" panose="02040503050406030204" pitchFamily="18" charset="0"/>
                <a:cs typeface="Times New Roman" pitchFamily="18" charset="0"/>
              </a:rPr>
              <a:t>AI contra AI</a:t>
            </a:r>
            <a:endParaRPr lang="en-US" altLang="en-US" sz="3000" dirty="0">
              <a:solidFill>
                <a:srgbClr val="CC33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1" y="1364159"/>
            <a:ext cx="88391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https://thehackernews.com/2025/11/chinese-hackers-use-anthropics-ai-to.html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34B29-B22C-461B-BAA3-596E7AA42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186431"/>
            <a:ext cx="7385269" cy="45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4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F63DBF2-1513-485D-ACBC-E818A0185741}" type="slidenum">
              <a:rPr lang="en-US" altLang="en-US" sz="1400" smtClean="0">
                <a:latin typeface="Cambria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dirty="0">
              <a:latin typeface="Cambria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altLang="en-US" sz="3000" dirty="0">
                <a:solidFill>
                  <a:srgbClr val="CC3300"/>
                </a:solidFill>
                <a:latin typeface="Cambria" pitchFamily="18" charset="0"/>
                <a:cs typeface="Times New Roman" pitchFamily="18" charset="0"/>
              </a:rPr>
              <a:t>Securitatea cibernetică/a sistemului de operare/a rețelei</a:t>
            </a:r>
            <a:endParaRPr lang="en-US" altLang="en-US" sz="3000" dirty="0">
              <a:solidFill>
                <a:srgbClr val="CC33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076" name="Text Box 46"/>
          <p:cNvSpPr txBox="1">
            <a:spLocks noChangeArrowheads="1"/>
          </p:cNvSpPr>
          <p:nvPr/>
        </p:nvSpPr>
        <p:spPr bwMode="auto">
          <a:xfrm>
            <a:off x="685800" y="1560513"/>
            <a:ext cx="80010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 dirty="0">
              <a:latin typeface="Cambria" pitchFamily="18" charset="0"/>
            </a:endParaRPr>
          </a:p>
        </p:txBody>
      </p:sp>
      <p:sp>
        <p:nvSpPr>
          <p:cNvPr id="3077" name="Text Box 47"/>
          <p:cNvSpPr txBox="1">
            <a:spLocks noChangeArrowheads="1"/>
          </p:cNvSpPr>
          <p:nvPr/>
        </p:nvSpPr>
        <p:spPr bwMode="auto">
          <a:xfrm>
            <a:off x="685800" y="2117725"/>
            <a:ext cx="8382000" cy="381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Cambria" pitchFamily="18" charset="0"/>
              </a:rPr>
              <a:t>Secur</a:t>
            </a:r>
            <a:r>
              <a:rPr lang="ro-RO" altLang="en-US" sz="2200" dirty="0">
                <a:latin typeface="Cambria" pitchFamily="18" charset="0"/>
              </a:rPr>
              <a:t>itatea reţelei / a SO este un </a:t>
            </a:r>
            <a:r>
              <a:rPr lang="ro-RO" altLang="en-US" sz="2200" dirty="0">
                <a:solidFill>
                  <a:srgbClr val="CC3300"/>
                </a:solidFill>
                <a:latin typeface="Cambria" pitchFamily="18" charset="0"/>
              </a:rPr>
              <a:t>subiect fierbinte </a:t>
            </a:r>
            <a:r>
              <a:rPr lang="ro-RO" altLang="en-US" sz="2200" dirty="0">
                <a:latin typeface="Cambria" pitchFamily="18" charset="0"/>
              </a:rPr>
              <a:t>în lumea IT.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o-RO" altLang="en-US" sz="2200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2200" dirty="0">
                <a:latin typeface="Cambria" pitchFamily="18" charset="0"/>
              </a:rPr>
              <a:t>Securitate</a:t>
            </a:r>
            <a:r>
              <a:rPr lang="en-US" altLang="en-US" sz="2200" dirty="0">
                <a:latin typeface="Cambria" pitchFamily="18" charset="0"/>
              </a:rPr>
              <a:t>: </a:t>
            </a:r>
            <a:r>
              <a:rPr lang="ro-RO" altLang="en-US" sz="2200" dirty="0">
                <a:solidFill>
                  <a:srgbClr val="CC3300"/>
                </a:solidFill>
                <a:latin typeface="Cambria" pitchFamily="18" charset="0"/>
              </a:rPr>
              <a:t>garanţie/paşii</a:t>
            </a:r>
            <a:r>
              <a:rPr lang="ro-RO" altLang="en-US" sz="2200" dirty="0">
                <a:latin typeface="Cambria" pitchFamily="18" charset="0"/>
              </a:rPr>
              <a:t> care trebuie urmaţi pentru a proteja un computer şi informaţiile care sunt stocate pe acesta/termenul nu este absolut în context 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o-RO" altLang="en-US" sz="2200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2200" dirty="0">
                <a:solidFill>
                  <a:srgbClr val="CC3300"/>
                </a:solidFill>
                <a:latin typeface="Cambria" pitchFamily="18" charset="0"/>
              </a:rPr>
              <a:t>Balanţă</a:t>
            </a:r>
            <a:r>
              <a:rPr lang="ro-RO" altLang="en-US" sz="2200" dirty="0">
                <a:latin typeface="Cambria" pitchFamily="18" charset="0"/>
              </a:rPr>
              <a:t> între </a:t>
            </a:r>
            <a:r>
              <a:rPr lang="ro-RO" altLang="en-US" sz="2200" dirty="0">
                <a:solidFill>
                  <a:srgbClr val="CC3300"/>
                </a:solidFill>
                <a:latin typeface="Cambria" pitchFamily="18" charset="0"/>
              </a:rPr>
              <a:t>accesibilitate şi securitate</a:t>
            </a:r>
            <a:r>
              <a:rPr lang="ro-RO" altLang="en-US" sz="2200" dirty="0">
                <a:latin typeface="Cambria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2200" dirty="0">
                <a:latin typeface="Cambria" pitchFamily="18" charset="0"/>
              </a:rPr>
              <a:t>Utilizatorii preferă prima noţiune, administratorii pe cea de-a doua!</a:t>
            </a:r>
            <a:endParaRPr lang="en-US" altLang="en-US" sz="2200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o-RO" altLang="en-US" sz="2200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780492C-DAD4-4F30-914C-7F4A3DB5DDEB}" type="slidenum">
              <a:rPr lang="en-US" altLang="en-US" sz="1400" smtClean="0">
                <a:latin typeface="Cambria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dirty="0">
              <a:latin typeface="Cambria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o-RO" altLang="en-US" sz="3000" dirty="0">
                <a:solidFill>
                  <a:srgbClr val="CC3300"/>
                </a:solidFill>
                <a:latin typeface="Cambria" pitchFamily="18" charset="0"/>
                <a:cs typeface="Times New Roman" pitchFamily="18" charset="0"/>
              </a:rPr>
              <a:t>Securitatea cibernetică/a sistemului de operare/a rețelei</a:t>
            </a:r>
            <a:endParaRPr lang="en-US" altLang="en-US" sz="3000" dirty="0">
              <a:solidFill>
                <a:srgbClr val="CC33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685800" y="1560513"/>
            <a:ext cx="80010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 dirty="0">
              <a:latin typeface="Cambria" pitchFamily="18" charset="0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8382000" cy="563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1800" dirty="0">
                <a:latin typeface="Cambria" pitchFamily="18" charset="0"/>
              </a:rPr>
              <a:t>Nivelul de securitate depinde de mai mulți factori</a:t>
            </a:r>
            <a:r>
              <a:rPr lang="en-US" altLang="en-US" sz="1800" dirty="0">
                <a:latin typeface="Cambria" pitchFamily="18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mbria" pitchFamily="18" charset="0"/>
              </a:rPr>
              <a:t>T</a:t>
            </a:r>
            <a:r>
              <a:rPr lang="ro-RO" altLang="en-US" sz="1800" b="1" dirty="0">
                <a:latin typeface="Cambria" pitchFamily="18" charset="0"/>
              </a:rPr>
              <a:t>i</a:t>
            </a:r>
            <a:r>
              <a:rPr lang="en-US" altLang="en-US" sz="1800" b="1" dirty="0">
                <a:latin typeface="Cambria" pitchFamily="18" charset="0"/>
              </a:rPr>
              <a:t>p</a:t>
            </a:r>
            <a:r>
              <a:rPr lang="ro-RO" altLang="en-US" sz="1800" b="1" dirty="0">
                <a:latin typeface="Cambria" pitchFamily="18" charset="0"/>
              </a:rPr>
              <a:t>ul de b</a:t>
            </a:r>
            <a:r>
              <a:rPr lang="en-US" altLang="en-US" sz="1800" b="1" dirty="0">
                <a:latin typeface="Cambria" pitchFamily="18" charset="0"/>
              </a:rPr>
              <a:t>usiness </a:t>
            </a:r>
            <a:r>
              <a:rPr lang="ro-RO" altLang="en-US" sz="1800" b="1" dirty="0">
                <a:latin typeface="Cambria" pitchFamily="18" charset="0"/>
              </a:rPr>
              <a:t>al companiei</a:t>
            </a:r>
            <a:br>
              <a:rPr lang="en-US" altLang="en-US" sz="1800" dirty="0">
                <a:latin typeface="Cambria" pitchFamily="18" charset="0"/>
              </a:rPr>
            </a:br>
            <a:r>
              <a:rPr lang="ro-RO" altLang="en-US" sz="1800" dirty="0">
                <a:latin typeface="Cambria" pitchFamily="18" charset="0"/>
              </a:rPr>
              <a:t>- Instituţ</a:t>
            </a:r>
            <a:r>
              <a:rPr lang="en-US" altLang="en-US" sz="1800" dirty="0">
                <a:latin typeface="Cambria" pitchFamily="18" charset="0"/>
              </a:rPr>
              <a:t>ii </a:t>
            </a:r>
            <a:r>
              <a:rPr lang="ro-RO" altLang="en-US" sz="1800" dirty="0">
                <a:latin typeface="Cambria" pitchFamily="18" charset="0"/>
              </a:rPr>
              <a:t>guvernamentale, juridice, etc. </a:t>
            </a:r>
            <a:endParaRPr lang="en-US" altLang="en-US" sz="1800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1800" dirty="0">
                <a:latin typeface="Cambria" pitchFamily="18" charset="0"/>
              </a:rPr>
              <a:t>- Instituții educaționale (sunt stocate notele studenților, etc.)</a:t>
            </a:r>
            <a:endParaRPr lang="en-US" altLang="en-US" sz="1800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1800" dirty="0">
                <a:latin typeface="Cambria" pitchFamily="18" charset="0"/>
              </a:rPr>
              <a:t>- Spitale, alte instituții medicale / de sănătate</a:t>
            </a:r>
            <a:endParaRPr lang="en-US" altLang="en-US" sz="1800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1800" dirty="0">
                <a:latin typeface="Cambria" pitchFamily="18" charset="0"/>
              </a:rPr>
              <a:t>- </a:t>
            </a:r>
            <a:r>
              <a:rPr lang="en-US" altLang="en-US" sz="1800" dirty="0" err="1">
                <a:latin typeface="Cambria" pitchFamily="18" charset="0"/>
              </a:rPr>
              <a:t>Compani</a:t>
            </a:r>
            <a:r>
              <a:rPr lang="ro-RO" altLang="en-US" sz="1800" dirty="0">
                <a:latin typeface="Cambria" pitchFamily="18" charset="0"/>
              </a:rPr>
              <a:t>i ce au contracte în domeniul militar / alte instituții implicate în securitatea unui stat</a:t>
            </a:r>
            <a:endParaRPr lang="en-US" altLang="en-US" sz="1800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1800" dirty="0">
                <a:latin typeface="Cambria" pitchFamily="18" charset="0"/>
              </a:rPr>
              <a:t>- Diverse companii / organizații ce strâng date sub garanția confidențialității, etc.</a:t>
            </a:r>
            <a:endParaRPr lang="en-US" altLang="en-US" sz="1800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o-RO" altLang="en-US" sz="1800" b="1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mbria" pitchFamily="18" charset="0"/>
              </a:rPr>
              <a:t>T</a:t>
            </a:r>
            <a:r>
              <a:rPr lang="ro-RO" altLang="en-US" sz="1800" b="1" dirty="0">
                <a:latin typeface="Cambria" pitchFamily="18" charset="0"/>
              </a:rPr>
              <a:t>ipul de date</a:t>
            </a:r>
            <a:r>
              <a:rPr lang="en-US" altLang="en-US" sz="1800" dirty="0">
                <a:latin typeface="Cambria" pitchFamily="18" charset="0"/>
              </a:rPr>
              <a:t> </a:t>
            </a:r>
            <a:r>
              <a:rPr lang="ro-RO" altLang="en-US" sz="1800" b="1" dirty="0">
                <a:latin typeface="Cambria" pitchFamily="18" charset="0"/>
              </a:rPr>
              <a:t>stocate în rețeaua / pe computerele companiei</a:t>
            </a:r>
            <a:r>
              <a:rPr lang="en-US" altLang="en-US" sz="1800" dirty="0">
                <a:latin typeface="Cambria" pitchFamily="18" charset="0"/>
              </a:rPr>
              <a:t> </a:t>
            </a:r>
            <a:br>
              <a:rPr lang="en-US" altLang="en-US" sz="1800" dirty="0">
                <a:latin typeface="Cambria" pitchFamily="18" charset="0"/>
              </a:rPr>
            </a:br>
            <a:r>
              <a:rPr lang="ro-RO" altLang="en-US" sz="1800" dirty="0">
                <a:latin typeface="Cambria" pitchFamily="18" charset="0"/>
              </a:rPr>
              <a:t>- Înregistrări cu privire la plata/informațiile personale ale angajaților/clienților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1800" dirty="0">
                <a:latin typeface="Cambria" pitchFamily="18" charset="0"/>
              </a:rPr>
              <a:t>- Informații de natură contabilă, impozite, taxe, etc. </a:t>
            </a:r>
            <a:endParaRPr lang="en-US" altLang="en-US" sz="1800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1800" dirty="0">
                <a:latin typeface="Cambria" pitchFamily="18" charset="0"/>
              </a:rPr>
              <a:t>- Secrete comerciale (planuri, desene, schițe, rețete, strategii de afacere, etc.)</a:t>
            </a:r>
            <a:endParaRPr lang="en-US" altLang="en-US" sz="1800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o-RO" altLang="en-US" sz="1800" b="1" dirty="0"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1800" b="1" dirty="0">
                <a:latin typeface="Cambria" pitchFamily="18" charset="0"/>
              </a:rPr>
              <a:t>Filozofia de </a:t>
            </a:r>
            <a:r>
              <a:rPr lang="en-US" altLang="en-US" sz="1800" b="1" dirty="0">
                <a:latin typeface="Cambria" pitchFamily="18" charset="0"/>
              </a:rPr>
              <a:t>management</a:t>
            </a:r>
            <a:r>
              <a:rPr lang="ro-RO" altLang="en-US" sz="1800" b="1" dirty="0">
                <a:latin typeface="Cambria" pitchFamily="18" charset="0"/>
              </a:rPr>
              <a:t> a companiei</a:t>
            </a:r>
            <a:br>
              <a:rPr lang="en-US" altLang="en-US" sz="1800" dirty="0">
                <a:latin typeface="Cambria" pitchFamily="18" charset="0"/>
              </a:rPr>
            </a:br>
            <a:r>
              <a:rPr lang="en-US" altLang="en-US" sz="1800" dirty="0">
                <a:latin typeface="Cambria" pitchFamily="18" charset="0"/>
              </a:rPr>
              <a:t>- </a:t>
            </a:r>
            <a:r>
              <a:rPr lang="ro-RO" altLang="en-US" sz="1800" dirty="0">
                <a:latin typeface="Cambria" pitchFamily="18" charset="0"/>
              </a:rPr>
              <a:t>Compania</a:t>
            </a:r>
            <a:r>
              <a:rPr lang="en-US" altLang="en-US" sz="1800" dirty="0">
                <a:latin typeface="Cambria" pitchFamily="18" charset="0"/>
              </a:rPr>
              <a:t> </a:t>
            </a:r>
            <a:r>
              <a:rPr lang="ro-RO" altLang="en-US" sz="1800" dirty="0">
                <a:latin typeface="Cambria" pitchFamily="18" charset="0"/>
              </a:rPr>
              <a:t>considerată ca o mare, fericită familie...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1800" dirty="0">
                <a:latin typeface="Cambria" pitchFamily="18" charset="0"/>
              </a:rPr>
              <a:t>- Informația este accesibilă doar la momentul necesar / doar pentru cei direct interesați</a:t>
            </a:r>
            <a:r>
              <a:rPr lang="en-US" altLang="en-US" sz="1800" dirty="0">
                <a:latin typeface="Cambria" pitchFamily="18" charset="0"/>
              </a:rPr>
              <a:t> </a:t>
            </a:r>
            <a:br>
              <a:rPr lang="en-US" altLang="en-US" sz="1800" dirty="0">
                <a:latin typeface="Cambria" pitchFamily="18" charset="0"/>
              </a:rPr>
            </a:br>
            <a:endParaRPr lang="en-US" altLang="en-US" sz="1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3FBF6DF-16D1-4C41-8930-689B3A2672E1}" type="slidenum">
              <a:rPr lang="en-US" altLang="en-US" sz="1400" smtClean="0">
                <a:latin typeface="Cambria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dirty="0">
              <a:latin typeface="Cambria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o-RO" altLang="en-US" sz="3000" dirty="0" err="1">
                <a:solidFill>
                  <a:srgbClr val="CC3300"/>
                </a:solidFill>
                <a:latin typeface="Cambria" pitchFamily="18" charset="0"/>
                <a:cs typeface="Times New Roman" pitchFamily="18" charset="0"/>
              </a:rPr>
              <a:t>Evoluţia</a:t>
            </a:r>
            <a:r>
              <a:rPr lang="ro-RO" altLang="en-US" sz="3000" dirty="0">
                <a:solidFill>
                  <a:srgbClr val="CC3300"/>
                </a:solidFill>
                <a:latin typeface="Cambria" pitchFamily="18" charset="0"/>
                <a:cs typeface="Times New Roman" pitchFamily="18" charset="0"/>
              </a:rPr>
              <a:t> în timp a </a:t>
            </a:r>
            <a:r>
              <a:rPr lang="en-US" altLang="en-US" sz="3000" dirty="0" err="1">
                <a:solidFill>
                  <a:srgbClr val="CC3300"/>
                </a:solidFill>
                <a:latin typeface="Cambria" pitchFamily="18" charset="0"/>
                <a:cs typeface="Times New Roman" pitchFamily="18" charset="0"/>
              </a:rPr>
              <a:t>tipurilor</a:t>
            </a:r>
            <a:r>
              <a:rPr lang="en-US" altLang="en-US" sz="3000" dirty="0">
                <a:solidFill>
                  <a:srgbClr val="CC3300"/>
                </a:solidFill>
                <a:latin typeface="Cambria" pitchFamily="18" charset="0"/>
                <a:cs typeface="Times New Roman" pitchFamily="18" charset="0"/>
              </a:rPr>
              <a:t> de </a:t>
            </a:r>
            <a:r>
              <a:rPr lang="ro-RO" altLang="en-US" sz="3000" dirty="0">
                <a:solidFill>
                  <a:srgbClr val="CC3300"/>
                </a:solidFill>
                <a:latin typeface="Cambria" pitchFamily="18" charset="0"/>
                <a:cs typeface="Times New Roman" pitchFamily="18" charset="0"/>
              </a:rPr>
              <a:t>atacuri</a:t>
            </a:r>
            <a:endParaRPr lang="en-US" altLang="en-US" sz="3000" dirty="0">
              <a:solidFill>
                <a:srgbClr val="CC33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5124" name="Picture 45" descr="02-Fig2-2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162800" cy="533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4728</TotalTime>
  <Words>3479</Words>
  <Application>Microsoft Office PowerPoint</Application>
  <PresentationFormat>On-screen Show (4:3)</PresentationFormat>
  <Paragraphs>304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Cambria</vt:lpstr>
      <vt:lpstr>Courier New</vt:lpstr>
      <vt:lpstr>Times New Roman</vt:lpstr>
      <vt:lpstr>Default Design</vt:lpstr>
      <vt:lpstr>PowerPoint Presentation</vt:lpstr>
      <vt:lpstr>Criminalitatea cibernetică astăzi</vt:lpstr>
      <vt:lpstr>Criminalitatea cibernetică din ultimii ani</vt:lpstr>
      <vt:lpstr>Ransomware attacks</vt:lpstr>
      <vt:lpstr>Noutăți cu privire la securitatea cibernetică: utilizarea Quantum Networking pentru securitate</vt:lpstr>
      <vt:lpstr>Noutăți cu privire la securitatea cibernetică:  AI contra AI</vt:lpstr>
      <vt:lpstr>Securitatea cibernetică/a sistemului de operare/a rețelei</vt:lpstr>
      <vt:lpstr>Securitatea cibernetică/a sistemului de operare/a rețelei</vt:lpstr>
      <vt:lpstr>Evoluţia în timp a tipurilor de atacuri</vt:lpstr>
      <vt:lpstr>Evoluția instrumentelor folosite de către atacatori în ultimii ani</vt:lpstr>
      <vt:lpstr>Nume de utilizatori şi parole</vt:lpstr>
      <vt:lpstr>Evoluția amenințărilor de securitate</vt:lpstr>
      <vt:lpstr>Evoluția amenințărilor de securitate</vt:lpstr>
      <vt:lpstr>Evoluția amenințărilor de securitate</vt:lpstr>
      <vt:lpstr>Reţea privată virtuală - VPN</vt:lpstr>
      <vt:lpstr>Arhitectura clasică VPN</vt:lpstr>
      <vt:lpstr>Windows 11 firewall</vt:lpstr>
      <vt:lpstr>Firewall-uri pentru Linux</vt:lpstr>
      <vt:lpstr>Concluzii</vt:lpstr>
      <vt:lpstr>Concluzii (2)</vt:lpstr>
      <vt:lpstr>Concluzii (3)</vt:lpstr>
      <vt:lpstr>Amenințări de securitate moderne</vt:lpstr>
      <vt:lpstr>MFA și Zero Trust Architecture</vt:lpstr>
      <vt:lpstr>Secure Boot, TPM 2.0 și securitatea la pornire</vt:lpstr>
      <vt:lpstr>SELinux și AppArmor — securitate de tip Mandatory Access Control</vt:lpstr>
      <vt:lpstr>EDR, XDR și SIEM — detectarea modernă a amenințărilor</vt:lpstr>
      <vt:lpstr>nftables — Firewall-ul modern Linux  (înlocuitor IPtables)</vt:lpstr>
      <vt:lpstr>Criptarea la nivel de sistem de operare</vt:lpstr>
      <vt:lpstr>Practici moderne de autentificare și politici noi de parole</vt:lpstr>
      <vt:lpstr>Incidente majore recente și lecții învățate</vt:lpstr>
      <vt:lpstr>Incidente majore recente și lecții învățate (cont.)</vt:lpstr>
      <vt:lpstr>Concluzie</vt:lpstr>
      <vt:lpstr>Resurse actualizate — securitatea SO</vt:lpstr>
    </vt:vector>
  </TitlesOfParts>
  <Company>ASE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Conectarea la retea</dc:title>
  <dc:creator>RZ</dc:creator>
  <cp:lastModifiedBy>Administrator</cp:lastModifiedBy>
  <cp:revision>143</cp:revision>
  <dcterms:created xsi:type="dcterms:W3CDTF">2006-12-18T08:21:20Z</dcterms:created>
  <dcterms:modified xsi:type="dcterms:W3CDTF">2026-05-06T09:02:01Z</dcterms:modified>
</cp:coreProperties>
</file>